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handoutMasterIdLst>
    <p:handoutMasterId r:id="rId22"/>
  </p:handoutMasterIdLst>
  <p:sldIdLst>
    <p:sldId id="256" r:id="rId2"/>
    <p:sldId id="332" r:id="rId3"/>
    <p:sldId id="289" r:id="rId4"/>
    <p:sldId id="333" r:id="rId5"/>
    <p:sldId id="302" r:id="rId6"/>
    <p:sldId id="303" r:id="rId7"/>
    <p:sldId id="334" r:id="rId8"/>
    <p:sldId id="304" r:id="rId9"/>
    <p:sldId id="335" r:id="rId10"/>
    <p:sldId id="336" r:id="rId11"/>
    <p:sldId id="340" r:id="rId12"/>
    <p:sldId id="337" r:id="rId13"/>
    <p:sldId id="338" r:id="rId14"/>
    <p:sldId id="344" r:id="rId15"/>
    <p:sldId id="339" r:id="rId16"/>
    <p:sldId id="345" r:id="rId17"/>
    <p:sldId id="343" r:id="rId18"/>
    <p:sldId id="342" r:id="rId19"/>
    <p:sldId id="341" r:id="rId2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33"/>
    <a:srgbClr val="004A82"/>
    <a:srgbClr val="DDDDDD"/>
    <a:srgbClr val="C5C5C5"/>
    <a:srgbClr val="C0C0C0"/>
    <a:srgbClr val="FFFFFF"/>
    <a:srgbClr val="70A8DA"/>
    <a:srgbClr val="357DA9"/>
    <a:srgbClr val="FF99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9635" autoAdjust="0"/>
  </p:normalViewPr>
  <p:slideViewPr>
    <p:cSldViewPr>
      <p:cViewPr varScale="1">
        <p:scale>
          <a:sx n="69" d="100"/>
          <a:sy n="69" d="100"/>
        </p:scale>
        <p:origin x="-1302" y="-102"/>
      </p:cViewPr>
      <p:guideLst>
        <p:guide orient="horz" pos="2160"/>
        <p:guide pos="2880"/>
      </p:guideLst>
    </p:cSldViewPr>
  </p:slideViewPr>
  <p:notesTextViewPr>
    <p:cViewPr>
      <p:scale>
        <a:sx n="100" d="100"/>
        <a:sy n="100" d="100"/>
      </p:scale>
      <p:origin x="0" y="0"/>
    </p:cViewPr>
  </p:notesTextViewPr>
  <p:notesViewPr>
    <p:cSldViewPr>
      <p:cViewPr varScale="1">
        <p:scale>
          <a:sx n="51" d="100"/>
          <a:sy n="51" d="100"/>
        </p:scale>
        <p:origin x="-1146" y="-108"/>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AAAA528-A86E-4807-9954-96FCA65C78FA}" type="datetimeFigureOut">
              <a:rPr lang="en-US" smtClean="0"/>
              <a:pPr/>
              <a:t>4/21/2020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D919191-B684-42FA-A8AA-679D08D6D5AC}" type="slidenum">
              <a:rPr lang="en-US" smtClean="0"/>
              <a:pPr/>
              <a:t>‹#›</a:t>
            </a:fld>
            <a:endParaRPr lang="en-US"/>
          </a:p>
        </p:txBody>
      </p:sp>
    </p:spTree>
    <p:extLst>
      <p:ext uri="{BB962C8B-B14F-4D97-AF65-F5344CB8AC3E}">
        <p14:creationId xmlns="" xmlns:p14="http://schemas.microsoft.com/office/powerpoint/2010/main" val="330593105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02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5A77F36-C0E9-435B-A23E-C02F8ADA1E40}" type="slidenum">
              <a:rPr lang="en-US"/>
              <a:pPr/>
              <a:t>‹#›</a:t>
            </a:fld>
            <a:endParaRPr lang="en-US"/>
          </a:p>
        </p:txBody>
      </p:sp>
    </p:spTree>
    <p:extLst>
      <p:ext uri="{BB962C8B-B14F-4D97-AF65-F5344CB8AC3E}">
        <p14:creationId xmlns="" xmlns:p14="http://schemas.microsoft.com/office/powerpoint/2010/main" val="15687385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5A77F36-C0E9-435B-A23E-C02F8ADA1E40}" type="slidenum">
              <a:rPr lang="en-US" smtClean="0"/>
              <a:pPr/>
              <a:t>1</a:t>
            </a:fld>
            <a:endParaRPr lang="en-US"/>
          </a:p>
        </p:txBody>
      </p:sp>
    </p:spTree>
    <p:extLst>
      <p:ext uri="{BB962C8B-B14F-4D97-AF65-F5344CB8AC3E}">
        <p14:creationId xmlns="" xmlns:p14="http://schemas.microsoft.com/office/powerpoint/2010/main" val="1398827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5A77F36-C0E9-435B-A23E-C02F8ADA1E40}" type="slidenum">
              <a:rPr lang="en-US" smtClean="0"/>
              <a:pPr/>
              <a:t>2</a:t>
            </a:fld>
            <a:endParaRPr lang="en-US"/>
          </a:p>
        </p:txBody>
      </p:sp>
    </p:spTree>
    <p:extLst>
      <p:ext uri="{BB962C8B-B14F-4D97-AF65-F5344CB8AC3E}">
        <p14:creationId xmlns:p14="http://schemas.microsoft.com/office/powerpoint/2010/main" xmlns="" val="2592585408"/>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Master" Target="../slideMasters/slideMaster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3145" name="Rectangle 73"/>
          <p:cNvSpPr>
            <a:spLocks noChangeArrowheads="1"/>
          </p:cNvSpPr>
          <p:nvPr/>
        </p:nvSpPr>
        <p:spPr bwMode="gray">
          <a:xfrm>
            <a:off x="1698625" y="3705225"/>
            <a:ext cx="742950" cy="74295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116" name="Rectangle 44" descr="3"/>
          <p:cNvSpPr>
            <a:spLocks noChangeArrowheads="1"/>
          </p:cNvSpPr>
          <p:nvPr/>
        </p:nvSpPr>
        <p:spPr bwMode="gray">
          <a:xfrm>
            <a:off x="2492375" y="4510088"/>
            <a:ext cx="742950" cy="744537"/>
          </a:xfrm>
          <a:prstGeom prst="rect">
            <a:avLst/>
          </a:prstGeom>
          <a:blipFill dpi="0" rotWithShape="1">
            <a:blip r:embed="rId2" cstate="print"/>
            <a:srcRect/>
            <a:stretch>
              <a:fillRect/>
            </a:stretch>
          </a:blipFill>
          <a:ln w="9525">
            <a:noFill/>
            <a:miter lim="800000"/>
            <a:headEnd/>
            <a:tailEnd/>
          </a:ln>
          <a:effectLst/>
        </p:spPr>
        <p:txBody>
          <a:bodyPr wrap="none" anchor="ctr"/>
          <a:lstStyle/>
          <a:p>
            <a:endParaRPr lang="en-US"/>
          </a:p>
        </p:txBody>
      </p:sp>
      <p:sp>
        <p:nvSpPr>
          <p:cNvPr id="3106" name="Rectangle 34" descr="5"/>
          <p:cNvSpPr>
            <a:spLocks noChangeArrowheads="1"/>
          </p:cNvSpPr>
          <p:nvPr/>
        </p:nvSpPr>
        <p:spPr bwMode="gray">
          <a:xfrm>
            <a:off x="915988" y="4510088"/>
            <a:ext cx="742950" cy="744537"/>
          </a:xfrm>
          <a:prstGeom prst="rect">
            <a:avLst/>
          </a:prstGeom>
          <a:blipFill dpi="0" rotWithShape="1">
            <a:blip r:embed="rId3" cstate="print"/>
            <a:srcRect/>
            <a:stretch>
              <a:fillRect/>
            </a:stretch>
          </a:blipFill>
          <a:ln w="9525">
            <a:noFill/>
            <a:miter lim="800000"/>
            <a:headEnd/>
            <a:tailEnd/>
          </a:ln>
          <a:effectLst/>
        </p:spPr>
        <p:txBody>
          <a:bodyPr wrap="none" anchor="ctr"/>
          <a:lstStyle/>
          <a:p>
            <a:endParaRPr lang="en-US"/>
          </a:p>
        </p:txBody>
      </p:sp>
      <p:sp>
        <p:nvSpPr>
          <p:cNvPr id="3131" name="Rectangle 59"/>
          <p:cNvSpPr>
            <a:spLocks noChangeArrowheads="1"/>
          </p:cNvSpPr>
          <p:nvPr/>
        </p:nvSpPr>
        <p:spPr bwMode="gray">
          <a:xfrm>
            <a:off x="1703388" y="5314950"/>
            <a:ext cx="742950" cy="742950"/>
          </a:xfrm>
          <a:prstGeom prst="rect">
            <a:avLst/>
          </a:prstGeom>
          <a:solidFill>
            <a:srgbClr val="DDDDDD"/>
          </a:solidFill>
          <a:ln w="9525">
            <a:noFill/>
            <a:miter lim="800000"/>
            <a:headEnd/>
            <a:tailEnd/>
          </a:ln>
          <a:effectLst/>
        </p:spPr>
        <p:txBody>
          <a:bodyPr wrap="none" anchor="ctr"/>
          <a:lstStyle/>
          <a:p>
            <a:endParaRPr lang="en-US"/>
          </a:p>
        </p:txBody>
      </p:sp>
      <p:sp>
        <p:nvSpPr>
          <p:cNvPr id="3126" name="Rectangle 54"/>
          <p:cNvSpPr>
            <a:spLocks noChangeArrowheads="1"/>
          </p:cNvSpPr>
          <p:nvPr/>
        </p:nvSpPr>
        <p:spPr bwMode="gray">
          <a:xfrm>
            <a:off x="128588" y="3705225"/>
            <a:ext cx="742950" cy="742950"/>
          </a:xfrm>
          <a:prstGeom prst="rect">
            <a:avLst/>
          </a:prstGeom>
          <a:solidFill>
            <a:srgbClr val="DDDDDD"/>
          </a:solidFill>
          <a:ln w="9525">
            <a:noFill/>
            <a:miter lim="800000"/>
            <a:headEnd/>
            <a:tailEnd/>
          </a:ln>
          <a:effectLst/>
        </p:spPr>
        <p:txBody>
          <a:bodyPr wrap="none" anchor="ctr"/>
          <a:lstStyle/>
          <a:p>
            <a:endParaRPr lang="en-US"/>
          </a:p>
        </p:txBody>
      </p:sp>
      <p:sp>
        <p:nvSpPr>
          <p:cNvPr id="3128" name="Rectangle 56"/>
          <p:cNvSpPr>
            <a:spLocks noChangeArrowheads="1"/>
          </p:cNvSpPr>
          <p:nvPr/>
        </p:nvSpPr>
        <p:spPr bwMode="gray">
          <a:xfrm>
            <a:off x="2492375" y="3705225"/>
            <a:ext cx="742950" cy="742950"/>
          </a:xfrm>
          <a:prstGeom prst="rect">
            <a:avLst/>
          </a:prstGeom>
          <a:solidFill>
            <a:srgbClr val="DDDDDD"/>
          </a:solidFill>
          <a:ln w="9525">
            <a:noFill/>
            <a:miter lim="800000"/>
            <a:headEnd/>
            <a:tailEnd/>
          </a:ln>
          <a:effectLst/>
        </p:spPr>
        <p:txBody>
          <a:bodyPr wrap="none" anchor="ctr"/>
          <a:lstStyle/>
          <a:p>
            <a:endParaRPr lang="en-US"/>
          </a:p>
        </p:txBody>
      </p:sp>
      <p:grpSp>
        <p:nvGrpSpPr>
          <p:cNvPr id="3147" name="Group 75"/>
          <p:cNvGrpSpPr>
            <a:grpSpLocks/>
          </p:cNvGrpSpPr>
          <p:nvPr/>
        </p:nvGrpSpPr>
        <p:grpSpPr bwMode="auto">
          <a:xfrm>
            <a:off x="112713" y="5954713"/>
            <a:ext cx="8936037" cy="631825"/>
            <a:chOff x="71" y="3751"/>
            <a:chExt cx="5629" cy="398"/>
          </a:xfrm>
        </p:grpSpPr>
        <p:sp>
          <p:nvSpPr>
            <p:cNvPr id="3096" name="Freeform 24"/>
            <p:cNvSpPr>
              <a:spLocks/>
            </p:cNvSpPr>
            <p:nvPr userDrawn="1"/>
          </p:nvSpPr>
          <p:spPr bwMode="gray">
            <a:xfrm>
              <a:off x="71" y="3751"/>
              <a:ext cx="5626" cy="349"/>
            </a:xfrm>
            <a:custGeom>
              <a:avLst/>
              <a:gdLst/>
              <a:ahLst/>
              <a:cxnLst>
                <a:cxn ang="0">
                  <a:pos x="5626" y="349"/>
                </a:cxn>
                <a:cxn ang="0">
                  <a:pos x="0" y="349"/>
                </a:cxn>
                <a:cxn ang="0">
                  <a:pos x="0" y="187"/>
                </a:cxn>
                <a:cxn ang="0">
                  <a:pos x="0" y="114"/>
                </a:cxn>
                <a:cxn ang="0">
                  <a:pos x="4064" y="118"/>
                </a:cxn>
                <a:cxn ang="0">
                  <a:pos x="4329" y="0"/>
                </a:cxn>
                <a:cxn ang="0">
                  <a:pos x="5623" y="0"/>
                </a:cxn>
                <a:cxn ang="0">
                  <a:pos x="5626" y="349"/>
                </a:cxn>
              </a:cxnLst>
              <a:rect l="0" t="0" r="r" b="b"/>
              <a:pathLst>
                <a:path w="5626" h="349">
                  <a:moveTo>
                    <a:pt x="5626" y="349"/>
                  </a:moveTo>
                  <a:lnTo>
                    <a:pt x="0" y="349"/>
                  </a:lnTo>
                  <a:lnTo>
                    <a:pt x="0" y="187"/>
                  </a:lnTo>
                  <a:lnTo>
                    <a:pt x="0" y="114"/>
                  </a:lnTo>
                  <a:cubicBezTo>
                    <a:pt x="678" y="103"/>
                    <a:pt x="3343" y="137"/>
                    <a:pt x="4064" y="118"/>
                  </a:cubicBezTo>
                  <a:lnTo>
                    <a:pt x="4329" y="0"/>
                  </a:lnTo>
                  <a:lnTo>
                    <a:pt x="5623" y="0"/>
                  </a:lnTo>
                  <a:lnTo>
                    <a:pt x="5626" y="349"/>
                  </a:lnTo>
                  <a:close/>
                </a:path>
              </a:pathLst>
            </a:custGeom>
            <a:solidFill>
              <a:schemeClr val="tx1"/>
            </a:solidFill>
            <a:ln w="9525">
              <a:noFill/>
              <a:round/>
              <a:headEnd/>
              <a:tailEnd/>
            </a:ln>
            <a:effectLst/>
          </p:spPr>
          <p:txBody>
            <a:bodyPr/>
            <a:lstStyle/>
            <a:p>
              <a:endParaRPr lang="en-US"/>
            </a:p>
          </p:txBody>
        </p:sp>
        <p:sp>
          <p:nvSpPr>
            <p:cNvPr id="3097" name="Freeform 25"/>
            <p:cNvSpPr>
              <a:spLocks/>
            </p:cNvSpPr>
            <p:nvPr userDrawn="1"/>
          </p:nvSpPr>
          <p:spPr bwMode="gray">
            <a:xfrm>
              <a:off x="71" y="3800"/>
              <a:ext cx="5626" cy="349"/>
            </a:xfrm>
            <a:custGeom>
              <a:avLst/>
              <a:gdLst/>
              <a:ahLst/>
              <a:cxnLst>
                <a:cxn ang="0">
                  <a:pos x="5626" y="349"/>
                </a:cxn>
                <a:cxn ang="0">
                  <a:pos x="0" y="349"/>
                </a:cxn>
                <a:cxn ang="0">
                  <a:pos x="0" y="187"/>
                </a:cxn>
                <a:cxn ang="0">
                  <a:pos x="0" y="114"/>
                </a:cxn>
                <a:cxn ang="0">
                  <a:pos x="4082" y="118"/>
                </a:cxn>
                <a:cxn ang="0">
                  <a:pos x="4345" y="0"/>
                </a:cxn>
                <a:cxn ang="0">
                  <a:pos x="5623" y="6"/>
                </a:cxn>
                <a:cxn ang="0">
                  <a:pos x="5626" y="349"/>
                </a:cxn>
              </a:cxnLst>
              <a:rect l="0" t="0" r="r" b="b"/>
              <a:pathLst>
                <a:path w="5626" h="349">
                  <a:moveTo>
                    <a:pt x="5626" y="349"/>
                  </a:moveTo>
                  <a:lnTo>
                    <a:pt x="0" y="349"/>
                  </a:lnTo>
                  <a:lnTo>
                    <a:pt x="0" y="187"/>
                  </a:lnTo>
                  <a:lnTo>
                    <a:pt x="0" y="114"/>
                  </a:lnTo>
                  <a:cubicBezTo>
                    <a:pt x="680" y="103"/>
                    <a:pt x="3358" y="137"/>
                    <a:pt x="4082" y="118"/>
                  </a:cubicBezTo>
                  <a:lnTo>
                    <a:pt x="4345" y="0"/>
                  </a:lnTo>
                  <a:lnTo>
                    <a:pt x="5623" y="6"/>
                  </a:lnTo>
                  <a:lnTo>
                    <a:pt x="5626" y="349"/>
                  </a:lnTo>
                  <a:close/>
                </a:path>
              </a:pathLst>
            </a:custGeom>
            <a:solidFill>
              <a:schemeClr val="bg1"/>
            </a:solidFill>
            <a:ln w="9525">
              <a:noFill/>
              <a:round/>
              <a:headEnd/>
              <a:tailEnd/>
            </a:ln>
            <a:effectLst/>
          </p:spPr>
          <p:txBody>
            <a:bodyPr/>
            <a:lstStyle/>
            <a:p>
              <a:endParaRPr lang="en-US"/>
            </a:p>
          </p:txBody>
        </p:sp>
        <p:sp>
          <p:nvSpPr>
            <p:cNvPr id="3098" name="Freeform 26"/>
            <p:cNvSpPr>
              <a:spLocks/>
            </p:cNvSpPr>
            <p:nvPr userDrawn="1"/>
          </p:nvSpPr>
          <p:spPr bwMode="gray">
            <a:xfrm>
              <a:off x="4209" y="3833"/>
              <a:ext cx="1491" cy="88"/>
            </a:xfrm>
            <a:custGeom>
              <a:avLst/>
              <a:gdLst/>
              <a:ahLst/>
              <a:cxnLst>
                <a:cxn ang="0">
                  <a:pos x="0" y="84"/>
                </a:cxn>
                <a:cxn ang="0">
                  <a:pos x="223" y="0"/>
                </a:cxn>
                <a:cxn ang="0">
                  <a:pos x="1491" y="0"/>
                </a:cxn>
                <a:cxn ang="0">
                  <a:pos x="1488" y="60"/>
                </a:cxn>
                <a:cxn ang="0">
                  <a:pos x="383" y="59"/>
                </a:cxn>
                <a:cxn ang="0">
                  <a:pos x="273" y="88"/>
                </a:cxn>
                <a:cxn ang="0">
                  <a:pos x="0" y="84"/>
                </a:cxn>
              </a:cxnLst>
              <a:rect l="0" t="0" r="r" b="b"/>
              <a:pathLst>
                <a:path w="1491" h="88">
                  <a:moveTo>
                    <a:pt x="0" y="84"/>
                  </a:moveTo>
                  <a:lnTo>
                    <a:pt x="223" y="0"/>
                  </a:lnTo>
                  <a:lnTo>
                    <a:pt x="1491" y="0"/>
                  </a:lnTo>
                  <a:lnTo>
                    <a:pt x="1488" y="60"/>
                  </a:lnTo>
                  <a:lnTo>
                    <a:pt x="383" y="59"/>
                  </a:lnTo>
                  <a:lnTo>
                    <a:pt x="273" y="88"/>
                  </a:lnTo>
                  <a:lnTo>
                    <a:pt x="0" y="84"/>
                  </a:lnTo>
                  <a:close/>
                </a:path>
              </a:pathLst>
            </a:custGeom>
            <a:solidFill>
              <a:srgbClr val="FFFFFF">
                <a:alpha val="30000"/>
              </a:srgbClr>
            </a:solidFill>
            <a:ln w="9525">
              <a:noFill/>
              <a:round/>
              <a:headEnd/>
              <a:tailEnd/>
            </a:ln>
            <a:effectLst/>
          </p:spPr>
          <p:txBody>
            <a:bodyPr/>
            <a:lstStyle/>
            <a:p>
              <a:endParaRPr lang="en-US"/>
            </a:p>
          </p:txBody>
        </p:sp>
      </p:grpSp>
      <p:grpSp>
        <p:nvGrpSpPr>
          <p:cNvPr id="3079" name="Group 7"/>
          <p:cNvGrpSpPr>
            <a:grpSpLocks/>
          </p:cNvGrpSpPr>
          <p:nvPr/>
        </p:nvGrpSpPr>
        <p:grpSpPr bwMode="auto">
          <a:xfrm rot="10800000">
            <a:off x="6003925" y="1778000"/>
            <a:ext cx="2768600" cy="779463"/>
            <a:chOff x="1566" y="164"/>
            <a:chExt cx="1455" cy="425"/>
          </a:xfrm>
        </p:grpSpPr>
        <p:sp>
          <p:nvSpPr>
            <p:cNvPr id="3080" name="Freeform 8"/>
            <p:cNvSpPr>
              <a:spLocks/>
            </p:cNvSpPr>
            <p:nvPr/>
          </p:nvSpPr>
          <p:spPr bwMode="gray">
            <a:xfrm>
              <a:off x="1892" y="468"/>
              <a:ext cx="39" cy="121"/>
            </a:xfrm>
            <a:custGeom>
              <a:avLst/>
              <a:gdLst/>
              <a:ahLst/>
              <a:cxnLst>
                <a:cxn ang="0">
                  <a:pos x="37" y="36"/>
                </a:cxn>
                <a:cxn ang="0">
                  <a:pos x="35" y="36"/>
                </a:cxn>
                <a:cxn ang="0">
                  <a:pos x="30" y="36"/>
                </a:cxn>
                <a:cxn ang="0">
                  <a:pos x="22" y="34"/>
                </a:cxn>
                <a:cxn ang="0">
                  <a:pos x="15" y="30"/>
                </a:cxn>
                <a:cxn ang="0">
                  <a:pos x="7" y="23"/>
                </a:cxn>
                <a:cxn ang="0">
                  <a:pos x="3" y="13"/>
                </a:cxn>
                <a:cxn ang="0">
                  <a:pos x="0" y="0"/>
                </a:cxn>
                <a:cxn ang="0">
                  <a:pos x="3" y="0"/>
                </a:cxn>
                <a:cxn ang="0">
                  <a:pos x="7" y="1"/>
                </a:cxn>
                <a:cxn ang="0">
                  <a:pos x="15" y="3"/>
                </a:cxn>
                <a:cxn ang="0">
                  <a:pos x="23" y="5"/>
                </a:cxn>
                <a:cxn ang="0">
                  <a:pos x="30" y="11"/>
                </a:cxn>
                <a:cxn ang="0">
                  <a:pos x="37" y="20"/>
                </a:cxn>
                <a:cxn ang="0">
                  <a:pos x="39" y="34"/>
                </a:cxn>
                <a:cxn ang="0">
                  <a:pos x="39" y="121"/>
                </a:cxn>
                <a:cxn ang="0">
                  <a:pos x="37" y="121"/>
                </a:cxn>
                <a:cxn ang="0">
                  <a:pos x="37" y="36"/>
                </a:cxn>
              </a:cxnLst>
              <a:rect l="0" t="0" r="r" b="b"/>
              <a:pathLst>
                <a:path w="39" h="121">
                  <a:moveTo>
                    <a:pt x="37" y="36"/>
                  </a:moveTo>
                  <a:lnTo>
                    <a:pt x="35" y="36"/>
                  </a:lnTo>
                  <a:lnTo>
                    <a:pt x="30" y="36"/>
                  </a:lnTo>
                  <a:lnTo>
                    <a:pt x="22" y="34"/>
                  </a:lnTo>
                  <a:lnTo>
                    <a:pt x="15" y="30"/>
                  </a:lnTo>
                  <a:lnTo>
                    <a:pt x="7" y="23"/>
                  </a:lnTo>
                  <a:lnTo>
                    <a:pt x="3" y="13"/>
                  </a:lnTo>
                  <a:lnTo>
                    <a:pt x="0" y="0"/>
                  </a:lnTo>
                  <a:lnTo>
                    <a:pt x="3" y="0"/>
                  </a:lnTo>
                  <a:lnTo>
                    <a:pt x="7" y="1"/>
                  </a:lnTo>
                  <a:lnTo>
                    <a:pt x="15" y="3"/>
                  </a:lnTo>
                  <a:lnTo>
                    <a:pt x="23" y="5"/>
                  </a:lnTo>
                  <a:lnTo>
                    <a:pt x="30" y="11"/>
                  </a:lnTo>
                  <a:lnTo>
                    <a:pt x="37" y="20"/>
                  </a:lnTo>
                  <a:lnTo>
                    <a:pt x="39" y="34"/>
                  </a:lnTo>
                  <a:lnTo>
                    <a:pt x="39" y="121"/>
                  </a:lnTo>
                  <a:lnTo>
                    <a:pt x="37" y="121"/>
                  </a:lnTo>
                  <a:lnTo>
                    <a:pt x="37" y="36"/>
                  </a:lnTo>
                  <a:close/>
                </a:path>
              </a:pathLst>
            </a:custGeom>
            <a:solidFill>
              <a:srgbClr val="D7D7D7"/>
            </a:solidFill>
            <a:ln w="0">
              <a:solidFill>
                <a:srgbClr val="D7D7D7"/>
              </a:solidFill>
              <a:prstDash val="solid"/>
              <a:round/>
              <a:headEnd/>
              <a:tailEnd/>
            </a:ln>
          </p:spPr>
          <p:txBody>
            <a:bodyPr/>
            <a:lstStyle/>
            <a:p>
              <a:endParaRPr lang="en-US"/>
            </a:p>
          </p:txBody>
        </p:sp>
        <p:sp>
          <p:nvSpPr>
            <p:cNvPr id="3081" name="Freeform 9"/>
            <p:cNvSpPr>
              <a:spLocks/>
            </p:cNvSpPr>
            <p:nvPr/>
          </p:nvSpPr>
          <p:spPr bwMode="gray">
            <a:xfrm>
              <a:off x="2271" y="450"/>
              <a:ext cx="45" cy="139"/>
            </a:xfrm>
            <a:custGeom>
              <a:avLst/>
              <a:gdLst/>
              <a:ahLst/>
              <a:cxnLst>
                <a:cxn ang="0">
                  <a:pos x="3" y="42"/>
                </a:cxn>
                <a:cxn ang="0">
                  <a:pos x="6" y="42"/>
                </a:cxn>
                <a:cxn ang="0">
                  <a:pos x="12" y="42"/>
                </a:cxn>
                <a:cxn ang="0">
                  <a:pos x="20" y="39"/>
                </a:cxn>
                <a:cxn ang="0">
                  <a:pos x="29" y="35"/>
                </a:cxn>
                <a:cxn ang="0">
                  <a:pos x="37" y="27"/>
                </a:cxn>
                <a:cxn ang="0">
                  <a:pos x="43" y="17"/>
                </a:cxn>
                <a:cxn ang="0">
                  <a:pos x="45" y="2"/>
                </a:cxn>
                <a:cxn ang="0">
                  <a:pos x="43" y="0"/>
                </a:cxn>
                <a:cxn ang="0">
                  <a:pos x="37" y="2"/>
                </a:cxn>
                <a:cxn ang="0">
                  <a:pos x="29" y="3"/>
                </a:cxn>
                <a:cxn ang="0">
                  <a:pos x="19" y="7"/>
                </a:cxn>
                <a:cxn ang="0">
                  <a:pos x="11" y="14"/>
                </a:cxn>
                <a:cxn ang="0">
                  <a:pos x="4" y="23"/>
                </a:cxn>
                <a:cxn ang="0">
                  <a:pos x="0" y="39"/>
                </a:cxn>
                <a:cxn ang="0">
                  <a:pos x="0" y="139"/>
                </a:cxn>
                <a:cxn ang="0">
                  <a:pos x="3" y="139"/>
                </a:cxn>
                <a:cxn ang="0">
                  <a:pos x="3" y="42"/>
                </a:cxn>
              </a:cxnLst>
              <a:rect l="0" t="0" r="r" b="b"/>
              <a:pathLst>
                <a:path w="45" h="139">
                  <a:moveTo>
                    <a:pt x="3" y="42"/>
                  </a:moveTo>
                  <a:lnTo>
                    <a:pt x="6" y="42"/>
                  </a:lnTo>
                  <a:lnTo>
                    <a:pt x="12" y="42"/>
                  </a:lnTo>
                  <a:lnTo>
                    <a:pt x="20" y="39"/>
                  </a:lnTo>
                  <a:lnTo>
                    <a:pt x="29" y="35"/>
                  </a:lnTo>
                  <a:lnTo>
                    <a:pt x="37" y="27"/>
                  </a:lnTo>
                  <a:lnTo>
                    <a:pt x="43" y="17"/>
                  </a:lnTo>
                  <a:lnTo>
                    <a:pt x="45" y="2"/>
                  </a:lnTo>
                  <a:lnTo>
                    <a:pt x="43" y="0"/>
                  </a:lnTo>
                  <a:lnTo>
                    <a:pt x="37" y="2"/>
                  </a:lnTo>
                  <a:lnTo>
                    <a:pt x="29" y="3"/>
                  </a:lnTo>
                  <a:lnTo>
                    <a:pt x="19" y="7"/>
                  </a:lnTo>
                  <a:lnTo>
                    <a:pt x="11" y="14"/>
                  </a:lnTo>
                  <a:lnTo>
                    <a:pt x="4" y="23"/>
                  </a:lnTo>
                  <a:lnTo>
                    <a:pt x="0" y="39"/>
                  </a:lnTo>
                  <a:lnTo>
                    <a:pt x="0" y="139"/>
                  </a:lnTo>
                  <a:lnTo>
                    <a:pt x="3" y="139"/>
                  </a:lnTo>
                  <a:lnTo>
                    <a:pt x="3" y="42"/>
                  </a:lnTo>
                  <a:close/>
                </a:path>
              </a:pathLst>
            </a:custGeom>
            <a:solidFill>
              <a:srgbClr val="D7D7D7"/>
            </a:solidFill>
            <a:ln w="0">
              <a:solidFill>
                <a:srgbClr val="D7D7D7"/>
              </a:solidFill>
              <a:prstDash val="solid"/>
              <a:round/>
              <a:headEnd/>
              <a:tailEnd/>
            </a:ln>
          </p:spPr>
          <p:txBody>
            <a:bodyPr/>
            <a:lstStyle/>
            <a:p>
              <a:endParaRPr lang="en-US"/>
            </a:p>
          </p:txBody>
        </p:sp>
        <p:sp>
          <p:nvSpPr>
            <p:cNvPr id="3082" name="Freeform 10"/>
            <p:cNvSpPr>
              <a:spLocks/>
            </p:cNvSpPr>
            <p:nvPr/>
          </p:nvSpPr>
          <p:spPr bwMode="gray">
            <a:xfrm>
              <a:off x="1765" y="378"/>
              <a:ext cx="146" cy="211"/>
            </a:xfrm>
            <a:custGeom>
              <a:avLst/>
              <a:gdLst/>
              <a:ahLst/>
              <a:cxnLst>
                <a:cxn ang="0">
                  <a:pos x="68" y="67"/>
                </a:cxn>
                <a:cxn ang="0">
                  <a:pos x="67" y="67"/>
                </a:cxn>
                <a:cxn ang="0">
                  <a:pos x="60" y="66"/>
                </a:cxn>
                <a:cxn ang="0">
                  <a:pos x="50" y="64"/>
                </a:cxn>
                <a:cxn ang="0">
                  <a:pos x="41" y="62"/>
                </a:cxn>
                <a:cxn ang="0">
                  <a:pos x="29" y="55"/>
                </a:cxn>
                <a:cxn ang="0">
                  <a:pos x="18" y="47"/>
                </a:cxn>
                <a:cxn ang="0">
                  <a:pos x="10" y="35"/>
                </a:cxn>
                <a:cxn ang="0">
                  <a:pos x="3" y="20"/>
                </a:cxn>
                <a:cxn ang="0">
                  <a:pos x="0" y="0"/>
                </a:cxn>
                <a:cxn ang="0">
                  <a:pos x="3" y="0"/>
                </a:cxn>
                <a:cxn ang="0">
                  <a:pos x="10" y="0"/>
                </a:cxn>
                <a:cxn ang="0">
                  <a:pos x="19" y="0"/>
                </a:cxn>
                <a:cxn ang="0">
                  <a:pos x="30" y="2"/>
                </a:cxn>
                <a:cxn ang="0">
                  <a:pos x="41" y="6"/>
                </a:cxn>
                <a:cxn ang="0">
                  <a:pos x="53" y="14"/>
                </a:cxn>
                <a:cxn ang="0">
                  <a:pos x="62" y="25"/>
                </a:cxn>
                <a:cxn ang="0">
                  <a:pos x="69" y="41"/>
                </a:cxn>
                <a:cxn ang="0">
                  <a:pos x="73" y="62"/>
                </a:cxn>
                <a:cxn ang="0">
                  <a:pos x="73" y="60"/>
                </a:cxn>
                <a:cxn ang="0">
                  <a:pos x="73" y="55"/>
                </a:cxn>
                <a:cxn ang="0">
                  <a:pos x="75" y="45"/>
                </a:cxn>
                <a:cxn ang="0">
                  <a:pos x="79" y="36"/>
                </a:cxn>
                <a:cxn ang="0">
                  <a:pos x="84" y="25"/>
                </a:cxn>
                <a:cxn ang="0">
                  <a:pos x="92" y="16"/>
                </a:cxn>
                <a:cxn ang="0">
                  <a:pos x="106" y="8"/>
                </a:cxn>
                <a:cxn ang="0">
                  <a:pos x="123" y="2"/>
                </a:cxn>
                <a:cxn ang="0">
                  <a:pos x="146" y="0"/>
                </a:cxn>
                <a:cxn ang="0">
                  <a:pos x="145" y="2"/>
                </a:cxn>
                <a:cxn ang="0">
                  <a:pos x="145" y="8"/>
                </a:cxn>
                <a:cxn ang="0">
                  <a:pos x="143" y="17"/>
                </a:cxn>
                <a:cxn ang="0">
                  <a:pos x="139" y="28"/>
                </a:cxn>
                <a:cxn ang="0">
                  <a:pos x="134" y="39"/>
                </a:cxn>
                <a:cxn ang="0">
                  <a:pos x="126" y="49"/>
                </a:cxn>
                <a:cxn ang="0">
                  <a:pos x="114" y="59"/>
                </a:cxn>
                <a:cxn ang="0">
                  <a:pos x="98" y="64"/>
                </a:cxn>
                <a:cxn ang="0">
                  <a:pos x="79" y="67"/>
                </a:cxn>
                <a:cxn ang="0">
                  <a:pos x="79" y="211"/>
                </a:cxn>
                <a:cxn ang="0">
                  <a:pos x="68" y="211"/>
                </a:cxn>
                <a:cxn ang="0">
                  <a:pos x="68" y="67"/>
                </a:cxn>
              </a:cxnLst>
              <a:rect l="0" t="0" r="r" b="b"/>
              <a:pathLst>
                <a:path w="146" h="211">
                  <a:moveTo>
                    <a:pt x="68" y="67"/>
                  </a:moveTo>
                  <a:lnTo>
                    <a:pt x="67" y="67"/>
                  </a:lnTo>
                  <a:lnTo>
                    <a:pt x="60" y="66"/>
                  </a:lnTo>
                  <a:lnTo>
                    <a:pt x="50" y="64"/>
                  </a:lnTo>
                  <a:lnTo>
                    <a:pt x="41" y="62"/>
                  </a:lnTo>
                  <a:lnTo>
                    <a:pt x="29" y="55"/>
                  </a:lnTo>
                  <a:lnTo>
                    <a:pt x="18" y="47"/>
                  </a:lnTo>
                  <a:lnTo>
                    <a:pt x="10" y="35"/>
                  </a:lnTo>
                  <a:lnTo>
                    <a:pt x="3" y="20"/>
                  </a:lnTo>
                  <a:lnTo>
                    <a:pt x="0" y="0"/>
                  </a:lnTo>
                  <a:lnTo>
                    <a:pt x="3" y="0"/>
                  </a:lnTo>
                  <a:lnTo>
                    <a:pt x="10" y="0"/>
                  </a:lnTo>
                  <a:lnTo>
                    <a:pt x="19" y="0"/>
                  </a:lnTo>
                  <a:lnTo>
                    <a:pt x="30" y="2"/>
                  </a:lnTo>
                  <a:lnTo>
                    <a:pt x="41" y="6"/>
                  </a:lnTo>
                  <a:lnTo>
                    <a:pt x="53" y="14"/>
                  </a:lnTo>
                  <a:lnTo>
                    <a:pt x="62" y="25"/>
                  </a:lnTo>
                  <a:lnTo>
                    <a:pt x="69" y="41"/>
                  </a:lnTo>
                  <a:lnTo>
                    <a:pt x="73" y="62"/>
                  </a:lnTo>
                  <a:lnTo>
                    <a:pt x="73" y="60"/>
                  </a:lnTo>
                  <a:lnTo>
                    <a:pt x="73" y="55"/>
                  </a:lnTo>
                  <a:lnTo>
                    <a:pt x="75" y="45"/>
                  </a:lnTo>
                  <a:lnTo>
                    <a:pt x="79" y="36"/>
                  </a:lnTo>
                  <a:lnTo>
                    <a:pt x="84" y="25"/>
                  </a:lnTo>
                  <a:lnTo>
                    <a:pt x="92" y="16"/>
                  </a:lnTo>
                  <a:lnTo>
                    <a:pt x="106" y="8"/>
                  </a:lnTo>
                  <a:lnTo>
                    <a:pt x="123" y="2"/>
                  </a:lnTo>
                  <a:lnTo>
                    <a:pt x="146" y="0"/>
                  </a:lnTo>
                  <a:lnTo>
                    <a:pt x="145" y="2"/>
                  </a:lnTo>
                  <a:lnTo>
                    <a:pt x="145" y="8"/>
                  </a:lnTo>
                  <a:lnTo>
                    <a:pt x="143" y="17"/>
                  </a:lnTo>
                  <a:lnTo>
                    <a:pt x="139" y="28"/>
                  </a:lnTo>
                  <a:lnTo>
                    <a:pt x="134" y="39"/>
                  </a:lnTo>
                  <a:lnTo>
                    <a:pt x="126" y="49"/>
                  </a:lnTo>
                  <a:lnTo>
                    <a:pt x="114" y="59"/>
                  </a:lnTo>
                  <a:lnTo>
                    <a:pt x="98" y="64"/>
                  </a:lnTo>
                  <a:lnTo>
                    <a:pt x="79" y="67"/>
                  </a:lnTo>
                  <a:lnTo>
                    <a:pt x="79" y="211"/>
                  </a:lnTo>
                  <a:lnTo>
                    <a:pt x="68" y="211"/>
                  </a:lnTo>
                  <a:lnTo>
                    <a:pt x="68" y="67"/>
                  </a:lnTo>
                  <a:close/>
                </a:path>
              </a:pathLst>
            </a:custGeom>
            <a:solidFill>
              <a:srgbClr val="D7D7D7"/>
            </a:solidFill>
            <a:ln w="0">
              <a:solidFill>
                <a:srgbClr val="D7D7D7"/>
              </a:solidFill>
              <a:prstDash val="solid"/>
              <a:round/>
              <a:headEnd/>
              <a:tailEnd/>
            </a:ln>
          </p:spPr>
          <p:txBody>
            <a:bodyPr/>
            <a:lstStyle/>
            <a:p>
              <a:endParaRPr lang="en-US"/>
            </a:p>
          </p:txBody>
        </p:sp>
        <p:sp>
          <p:nvSpPr>
            <p:cNvPr id="3083" name="Freeform 11"/>
            <p:cNvSpPr>
              <a:spLocks/>
            </p:cNvSpPr>
            <p:nvPr/>
          </p:nvSpPr>
          <p:spPr bwMode="gray">
            <a:xfrm>
              <a:off x="2792" y="378"/>
              <a:ext cx="144" cy="211"/>
            </a:xfrm>
            <a:custGeom>
              <a:avLst/>
              <a:gdLst/>
              <a:ahLst/>
              <a:cxnLst>
                <a:cxn ang="0">
                  <a:pos x="67" y="67"/>
                </a:cxn>
                <a:cxn ang="0">
                  <a:pos x="66" y="67"/>
                </a:cxn>
                <a:cxn ang="0">
                  <a:pos x="59" y="66"/>
                </a:cxn>
                <a:cxn ang="0">
                  <a:pos x="50" y="64"/>
                </a:cxn>
                <a:cxn ang="0">
                  <a:pos x="39" y="62"/>
                </a:cxn>
                <a:cxn ang="0">
                  <a:pos x="28" y="55"/>
                </a:cxn>
                <a:cxn ang="0">
                  <a:pos x="17" y="47"/>
                </a:cxn>
                <a:cxn ang="0">
                  <a:pos x="9" y="35"/>
                </a:cxn>
                <a:cxn ang="0">
                  <a:pos x="2" y="20"/>
                </a:cxn>
                <a:cxn ang="0">
                  <a:pos x="0" y="0"/>
                </a:cxn>
                <a:cxn ang="0">
                  <a:pos x="2" y="0"/>
                </a:cxn>
                <a:cxn ang="0">
                  <a:pos x="9" y="0"/>
                </a:cxn>
                <a:cxn ang="0">
                  <a:pos x="17" y="0"/>
                </a:cxn>
                <a:cxn ang="0">
                  <a:pos x="28" y="2"/>
                </a:cxn>
                <a:cxn ang="0">
                  <a:pos x="40" y="6"/>
                </a:cxn>
                <a:cxn ang="0">
                  <a:pos x="51" y="14"/>
                </a:cxn>
                <a:cxn ang="0">
                  <a:pos x="62" y="25"/>
                </a:cxn>
                <a:cxn ang="0">
                  <a:pos x="69" y="41"/>
                </a:cxn>
                <a:cxn ang="0">
                  <a:pos x="73" y="62"/>
                </a:cxn>
                <a:cxn ang="0">
                  <a:pos x="73" y="60"/>
                </a:cxn>
                <a:cxn ang="0">
                  <a:pos x="73" y="55"/>
                </a:cxn>
                <a:cxn ang="0">
                  <a:pos x="74" y="45"/>
                </a:cxn>
                <a:cxn ang="0">
                  <a:pos x="77" y="36"/>
                </a:cxn>
                <a:cxn ang="0">
                  <a:pos x="82" y="25"/>
                </a:cxn>
                <a:cxn ang="0">
                  <a:pos x="91" y="16"/>
                </a:cxn>
                <a:cxn ang="0">
                  <a:pos x="105" y="8"/>
                </a:cxn>
                <a:cxn ang="0">
                  <a:pos x="121" y="2"/>
                </a:cxn>
                <a:cxn ang="0">
                  <a:pos x="144" y="0"/>
                </a:cxn>
                <a:cxn ang="0">
                  <a:pos x="144" y="2"/>
                </a:cxn>
                <a:cxn ang="0">
                  <a:pos x="144" y="8"/>
                </a:cxn>
                <a:cxn ang="0">
                  <a:pos x="141" y="17"/>
                </a:cxn>
                <a:cxn ang="0">
                  <a:pos x="139" y="28"/>
                </a:cxn>
                <a:cxn ang="0">
                  <a:pos x="133" y="39"/>
                </a:cxn>
                <a:cxn ang="0">
                  <a:pos x="125" y="49"/>
                </a:cxn>
                <a:cxn ang="0">
                  <a:pos x="113" y="59"/>
                </a:cxn>
                <a:cxn ang="0">
                  <a:pos x="97" y="64"/>
                </a:cxn>
                <a:cxn ang="0">
                  <a:pos x="77" y="67"/>
                </a:cxn>
                <a:cxn ang="0">
                  <a:pos x="77" y="211"/>
                </a:cxn>
                <a:cxn ang="0">
                  <a:pos x="67" y="211"/>
                </a:cxn>
                <a:cxn ang="0">
                  <a:pos x="67" y="67"/>
                </a:cxn>
              </a:cxnLst>
              <a:rect l="0" t="0" r="r" b="b"/>
              <a:pathLst>
                <a:path w="144" h="211">
                  <a:moveTo>
                    <a:pt x="67" y="67"/>
                  </a:moveTo>
                  <a:lnTo>
                    <a:pt x="66" y="67"/>
                  </a:lnTo>
                  <a:lnTo>
                    <a:pt x="59" y="66"/>
                  </a:lnTo>
                  <a:lnTo>
                    <a:pt x="50" y="64"/>
                  </a:lnTo>
                  <a:lnTo>
                    <a:pt x="39" y="62"/>
                  </a:lnTo>
                  <a:lnTo>
                    <a:pt x="28" y="55"/>
                  </a:lnTo>
                  <a:lnTo>
                    <a:pt x="17" y="47"/>
                  </a:lnTo>
                  <a:lnTo>
                    <a:pt x="9" y="35"/>
                  </a:lnTo>
                  <a:lnTo>
                    <a:pt x="2" y="20"/>
                  </a:lnTo>
                  <a:lnTo>
                    <a:pt x="0" y="0"/>
                  </a:lnTo>
                  <a:lnTo>
                    <a:pt x="2" y="0"/>
                  </a:lnTo>
                  <a:lnTo>
                    <a:pt x="9" y="0"/>
                  </a:lnTo>
                  <a:lnTo>
                    <a:pt x="17" y="0"/>
                  </a:lnTo>
                  <a:lnTo>
                    <a:pt x="28" y="2"/>
                  </a:lnTo>
                  <a:lnTo>
                    <a:pt x="40" y="6"/>
                  </a:lnTo>
                  <a:lnTo>
                    <a:pt x="51" y="14"/>
                  </a:lnTo>
                  <a:lnTo>
                    <a:pt x="62" y="25"/>
                  </a:lnTo>
                  <a:lnTo>
                    <a:pt x="69" y="41"/>
                  </a:lnTo>
                  <a:lnTo>
                    <a:pt x="73" y="62"/>
                  </a:lnTo>
                  <a:lnTo>
                    <a:pt x="73" y="60"/>
                  </a:lnTo>
                  <a:lnTo>
                    <a:pt x="73" y="55"/>
                  </a:lnTo>
                  <a:lnTo>
                    <a:pt x="74" y="45"/>
                  </a:lnTo>
                  <a:lnTo>
                    <a:pt x="77" y="36"/>
                  </a:lnTo>
                  <a:lnTo>
                    <a:pt x="82" y="25"/>
                  </a:lnTo>
                  <a:lnTo>
                    <a:pt x="91" y="16"/>
                  </a:lnTo>
                  <a:lnTo>
                    <a:pt x="105" y="8"/>
                  </a:lnTo>
                  <a:lnTo>
                    <a:pt x="121" y="2"/>
                  </a:lnTo>
                  <a:lnTo>
                    <a:pt x="144" y="0"/>
                  </a:lnTo>
                  <a:lnTo>
                    <a:pt x="144" y="2"/>
                  </a:lnTo>
                  <a:lnTo>
                    <a:pt x="144" y="8"/>
                  </a:lnTo>
                  <a:lnTo>
                    <a:pt x="141" y="17"/>
                  </a:lnTo>
                  <a:lnTo>
                    <a:pt x="139" y="28"/>
                  </a:lnTo>
                  <a:lnTo>
                    <a:pt x="133" y="39"/>
                  </a:lnTo>
                  <a:lnTo>
                    <a:pt x="125" y="49"/>
                  </a:lnTo>
                  <a:lnTo>
                    <a:pt x="113" y="59"/>
                  </a:lnTo>
                  <a:lnTo>
                    <a:pt x="97" y="64"/>
                  </a:lnTo>
                  <a:lnTo>
                    <a:pt x="77" y="67"/>
                  </a:lnTo>
                  <a:lnTo>
                    <a:pt x="77" y="211"/>
                  </a:lnTo>
                  <a:lnTo>
                    <a:pt x="67" y="211"/>
                  </a:lnTo>
                  <a:lnTo>
                    <a:pt x="67" y="67"/>
                  </a:lnTo>
                  <a:close/>
                </a:path>
              </a:pathLst>
            </a:custGeom>
            <a:solidFill>
              <a:srgbClr val="D7D7D7"/>
            </a:solidFill>
            <a:ln w="0">
              <a:solidFill>
                <a:srgbClr val="D7D7D7"/>
              </a:solidFill>
              <a:prstDash val="solid"/>
              <a:round/>
              <a:headEnd/>
              <a:tailEnd/>
            </a:ln>
          </p:spPr>
          <p:txBody>
            <a:bodyPr/>
            <a:lstStyle/>
            <a:p>
              <a:endParaRPr lang="en-US"/>
            </a:p>
          </p:txBody>
        </p:sp>
        <p:sp>
          <p:nvSpPr>
            <p:cNvPr id="3084" name="Freeform 12"/>
            <p:cNvSpPr>
              <a:spLocks/>
            </p:cNvSpPr>
            <p:nvPr/>
          </p:nvSpPr>
          <p:spPr bwMode="gray">
            <a:xfrm>
              <a:off x="2631" y="457"/>
              <a:ext cx="89" cy="132"/>
            </a:xfrm>
            <a:custGeom>
              <a:avLst/>
              <a:gdLst/>
              <a:ahLst/>
              <a:cxnLst>
                <a:cxn ang="0">
                  <a:pos x="42" y="43"/>
                </a:cxn>
                <a:cxn ang="0">
                  <a:pos x="39" y="42"/>
                </a:cxn>
                <a:cxn ang="0">
                  <a:pos x="33" y="42"/>
                </a:cxn>
                <a:cxn ang="0">
                  <a:pos x="25" y="39"/>
                </a:cxn>
                <a:cxn ang="0">
                  <a:pos x="16" y="35"/>
                </a:cxn>
                <a:cxn ang="0">
                  <a:pos x="8" y="27"/>
                </a:cxn>
                <a:cxn ang="0">
                  <a:pos x="2" y="16"/>
                </a:cxn>
                <a:cxn ang="0">
                  <a:pos x="0" y="0"/>
                </a:cxn>
                <a:cxn ang="0">
                  <a:pos x="2" y="0"/>
                </a:cxn>
                <a:cxn ang="0">
                  <a:pos x="6" y="0"/>
                </a:cxn>
                <a:cxn ang="0">
                  <a:pos x="12" y="1"/>
                </a:cxn>
                <a:cxn ang="0">
                  <a:pos x="21" y="3"/>
                </a:cxn>
                <a:cxn ang="0">
                  <a:pos x="29" y="8"/>
                </a:cxn>
                <a:cxn ang="0">
                  <a:pos x="37" y="15"/>
                </a:cxn>
                <a:cxn ang="0">
                  <a:pos x="42" y="26"/>
                </a:cxn>
                <a:cxn ang="0">
                  <a:pos x="45" y="39"/>
                </a:cxn>
                <a:cxn ang="0">
                  <a:pos x="45" y="38"/>
                </a:cxn>
                <a:cxn ang="0">
                  <a:pos x="45" y="34"/>
                </a:cxn>
                <a:cxn ang="0">
                  <a:pos x="46" y="27"/>
                </a:cxn>
                <a:cxn ang="0">
                  <a:pos x="49" y="20"/>
                </a:cxn>
                <a:cxn ang="0">
                  <a:pos x="54" y="14"/>
                </a:cxn>
                <a:cxn ang="0">
                  <a:pos x="62" y="7"/>
                </a:cxn>
                <a:cxn ang="0">
                  <a:pos x="73" y="3"/>
                </a:cxn>
                <a:cxn ang="0">
                  <a:pos x="89" y="0"/>
                </a:cxn>
                <a:cxn ang="0">
                  <a:pos x="89" y="3"/>
                </a:cxn>
                <a:cxn ang="0">
                  <a:pos x="88" y="10"/>
                </a:cxn>
                <a:cxn ang="0">
                  <a:pos x="87" y="18"/>
                </a:cxn>
                <a:cxn ang="0">
                  <a:pos x="81" y="26"/>
                </a:cxn>
                <a:cxn ang="0">
                  <a:pos x="74" y="34"/>
                </a:cxn>
                <a:cxn ang="0">
                  <a:pos x="64" y="41"/>
                </a:cxn>
                <a:cxn ang="0">
                  <a:pos x="47" y="43"/>
                </a:cxn>
                <a:cxn ang="0">
                  <a:pos x="47" y="132"/>
                </a:cxn>
                <a:cxn ang="0">
                  <a:pos x="42" y="132"/>
                </a:cxn>
                <a:cxn ang="0">
                  <a:pos x="42" y="43"/>
                </a:cxn>
              </a:cxnLst>
              <a:rect l="0" t="0" r="r" b="b"/>
              <a:pathLst>
                <a:path w="89" h="132">
                  <a:moveTo>
                    <a:pt x="42" y="43"/>
                  </a:moveTo>
                  <a:lnTo>
                    <a:pt x="39" y="42"/>
                  </a:lnTo>
                  <a:lnTo>
                    <a:pt x="33" y="42"/>
                  </a:lnTo>
                  <a:lnTo>
                    <a:pt x="25" y="39"/>
                  </a:lnTo>
                  <a:lnTo>
                    <a:pt x="16" y="35"/>
                  </a:lnTo>
                  <a:lnTo>
                    <a:pt x="8" y="27"/>
                  </a:lnTo>
                  <a:lnTo>
                    <a:pt x="2" y="16"/>
                  </a:lnTo>
                  <a:lnTo>
                    <a:pt x="0" y="0"/>
                  </a:lnTo>
                  <a:lnTo>
                    <a:pt x="2" y="0"/>
                  </a:lnTo>
                  <a:lnTo>
                    <a:pt x="6" y="0"/>
                  </a:lnTo>
                  <a:lnTo>
                    <a:pt x="12" y="1"/>
                  </a:lnTo>
                  <a:lnTo>
                    <a:pt x="21" y="3"/>
                  </a:lnTo>
                  <a:lnTo>
                    <a:pt x="29" y="8"/>
                  </a:lnTo>
                  <a:lnTo>
                    <a:pt x="37" y="15"/>
                  </a:lnTo>
                  <a:lnTo>
                    <a:pt x="42" y="26"/>
                  </a:lnTo>
                  <a:lnTo>
                    <a:pt x="45" y="39"/>
                  </a:lnTo>
                  <a:lnTo>
                    <a:pt x="45" y="38"/>
                  </a:lnTo>
                  <a:lnTo>
                    <a:pt x="45" y="34"/>
                  </a:lnTo>
                  <a:lnTo>
                    <a:pt x="46" y="27"/>
                  </a:lnTo>
                  <a:lnTo>
                    <a:pt x="49" y="20"/>
                  </a:lnTo>
                  <a:lnTo>
                    <a:pt x="54" y="14"/>
                  </a:lnTo>
                  <a:lnTo>
                    <a:pt x="62" y="7"/>
                  </a:lnTo>
                  <a:lnTo>
                    <a:pt x="73" y="3"/>
                  </a:lnTo>
                  <a:lnTo>
                    <a:pt x="89" y="0"/>
                  </a:lnTo>
                  <a:lnTo>
                    <a:pt x="89" y="3"/>
                  </a:lnTo>
                  <a:lnTo>
                    <a:pt x="88" y="10"/>
                  </a:lnTo>
                  <a:lnTo>
                    <a:pt x="87" y="18"/>
                  </a:lnTo>
                  <a:lnTo>
                    <a:pt x="81" y="26"/>
                  </a:lnTo>
                  <a:lnTo>
                    <a:pt x="74" y="34"/>
                  </a:lnTo>
                  <a:lnTo>
                    <a:pt x="64" y="41"/>
                  </a:lnTo>
                  <a:lnTo>
                    <a:pt x="47" y="43"/>
                  </a:lnTo>
                  <a:lnTo>
                    <a:pt x="47" y="132"/>
                  </a:lnTo>
                  <a:lnTo>
                    <a:pt x="42" y="132"/>
                  </a:lnTo>
                  <a:lnTo>
                    <a:pt x="42" y="43"/>
                  </a:lnTo>
                  <a:close/>
                </a:path>
              </a:pathLst>
            </a:custGeom>
            <a:solidFill>
              <a:srgbClr val="D7D7D7"/>
            </a:solidFill>
            <a:ln w="0">
              <a:solidFill>
                <a:srgbClr val="D7D7D7"/>
              </a:solidFill>
              <a:prstDash val="solid"/>
              <a:round/>
              <a:headEnd/>
              <a:tailEnd/>
            </a:ln>
          </p:spPr>
          <p:txBody>
            <a:bodyPr/>
            <a:lstStyle/>
            <a:p>
              <a:endParaRPr lang="en-US"/>
            </a:p>
          </p:txBody>
        </p:sp>
        <p:sp>
          <p:nvSpPr>
            <p:cNvPr id="3085" name="Freeform 13"/>
            <p:cNvSpPr>
              <a:spLocks/>
            </p:cNvSpPr>
            <p:nvPr/>
          </p:nvSpPr>
          <p:spPr bwMode="gray">
            <a:xfrm>
              <a:off x="2430" y="403"/>
              <a:ext cx="88" cy="186"/>
            </a:xfrm>
            <a:custGeom>
              <a:avLst/>
              <a:gdLst/>
              <a:ahLst/>
              <a:cxnLst>
                <a:cxn ang="0">
                  <a:pos x="43" y="43"/>
                </a:cxn>
                <a:cxn ang="0">
                  <a:pos x="41" y="43"/>
                </a:cxn>
                <a:cxn ang="0">
                  <a:pos x="35" y="43"/>
                </a:cxn>
                <a:cxn ang="0">
                  <a:pos x="27" y="41"/>
                </a:cxn>
                <a:cxn ang="0">
                  <a:pos x="18" y="35"/>
                </a:cxn>
                <a:cxn ang="0">
                  <a:pos x="8" y="28"/>
                </a:cxn>
                <a:cxn ang="0">
                  <a:pos x="3" y="16"/>
                </a:cxn>
                <a:cxn ang="0">
                  <a:pos x="0" y="0"/>
                </a:cxn>
                <a:cxn ang="0">
                  <a:pos x="3" y="0"/>
                </a:cxn>
                <a:cxn ang="0">
                  <a:pos x="8" y="0"/>
                </a:cxn>
                <a:cxn ang="0">
                  <a:pos x="17" y="1"/>
                </a:cxn>
                <a:cxn ang="0">
                  <a:pos x="26" y="6"/>
                </a:cxn>
                <a:cxn ang="0">
                  <a:pos x="35" y="12"/>
                </a:cxn>
                <a:cxn ang="0">
                  <a:pos x="42" y="24"/>
                </a:cxn>
                <a:cxn ang="0">
                  <a:pos x="48" y="41"/>
                </a:cxn>
                <a:cxn ang="0">
                  <a:pos x="48" y="90"/>
                </a:cxn>
                <a:cxn ang="0">
                  <a:pos x="48" y="88"/>
                </a:cxn>
                <a:cxn ang="0">
                  <a:pos x="48" y="82"/>
                </a:cxn>
                <a:cxn ang="0">
                  <a:pos x="50" y="74"/>
                </a:cxn>
                <a:cxn ang="0">
                  <a:pos x="54" y="66"/>
                </a:cxn>
                <a:cxn ang="0">
                  <a:pos x="61" y="58"/>
                </a:cxn>
                <a:cxn ang="0">
                  <a:pos x="72" y="53"/>
                </a:cxn>
                <a:cxn ang="0">
                  <a:pos x="87" y="50"/>
                </a:cxn>
                <a:cxn ang="0">
                  <a:pos x="88" y="51"/>
                </a:cxn>
                <a:cxn ang="0">
                  <a:pos x="88" y="57"/>
                </a:cxn>
                <a:cxn ang="0">
                  <a:pos x="87" y="64"/>
                </a:cxn>
                <a:cxn ang="0">
                  <a:pos x="84" y="72"/>
                </a:cxn>
                <a:cxn ang="0">
                  <a:pos x="80" y="80"/>
                </a:cxn>
                <a:cxn ang="0">
                  <a:pos x="73" y="86"/>
                </a:cxn>
                <a:cxn ang="0">
                  <a:pos x="62" y="92"/>
                </a:cxn>
                <a:cxn ang="0">
                  <a:pos x="48" y="93"/>
                </a:cxn>
                <a:cxn ang="0">
                  <a:pos x="48" y="186"/>
                </a:cxn>
                <a:cxn ang="0">
                  <a:pos x="43" y="186"/>
                </a:cxn>
                <a:cxn ang="0">
                  <a:pos x="43" y="143"/>
                </a:cxn>
                <a:cxn ang="0">
                  <a:pos x="42" y="143"/>
                </a:cxn>
                <a:cxn ang="0">
                  <a:pos x="37" y="142"/>
                </a:cxn>
                <a:cxn ang="0">
                  <a:pos x="29" y="140"/>
                </a:cxn>
                <a:cxn ang="0">
                  <a:pos x="22" y="136"/>
                </a:cxn>
                <a:cxn ang="0">
                  <a:pos x="14" y="130"/>
                </a:cxn>
                <a:cxn ang="0">
                  <a:pos x="8" y="120"/>
                </a:cxn>
                <a:cxn ang="0">
                  <a:pos x="7" y="105"/>
                </a:cxn>
                <a:cxn ang="0">
                  <a:pos x="8" y="105"/>
                </a:cxn>
                <a:cxn ang="0">
                  <a:pos x="12" y="107"/>
                </a:cxn>
                <a:cxn ang="0">
                  <a:pos x="19" y="108"/>
                </a:cxn>
                <a:cxn ang="0">
                  <a:pos x="26" y="111"/>
                </a:cxn>
                <a:cxn ang="0">
                  <a:pos x="34" y="117"/>
                </a:cxn>
                <a:cxn ang="0">
                  <a:pos x="39" y="127"/>
                </a:cxn>
                <a:cxn ang="0">
                  <a:pos x="43" y="140"/>
                </a:cxn>
                <a:cxn ang="0">
                  <a:pos x="43" y="43"/>
                </a:cxn>
              </a:cxnLst>
              <a:rect l="0" t="0" r="r" b="b"/>
              <a:pathLst>
                <a:path w="88" h="186">
                  <a:moveTo>
                    <a:pt x="43" y="43"/>
                  </a:moveTo>
                  <a:lnTo>
                    <a:pt x="41" y="43"/>
                  </a:lnTo>
                  <a:lnTo>
                    <a:pt x="35" y="43"/>
                  </a:lnTo>
                  <a:lnTo>
                    <a:pt x="27" y="41"/>
                  </a:lnTo>
                  <a:lnTo>
                    <a:pt x="18" y="35"/>
                  </a:lnTo>
                  <a:lnTo>
                    <a:pt x="8" y="28"/>
                  </a:lnTo>
                  <a:lnTo>
                    <a:pt x="3" y="16"/>
                  </a:lnTo>
                  <a:lnTo>
                    <a:pt x="0" y="0"/>
                  </a:lnTo>
                  <a:lnTo>
                    <a:pt x="3" y="0"/>
                  </a:lnTo>
                  <a:lnTo>
                    <a:pt x="8" y="0"/>
                  </a:lnTo>
                  <a:lnTo>
                    <a:pt x="17" y="1"/>
                  </a:lnTo>
                  <a:lnTo>
                    <a:pt x="26" y="6"/>
                  </a:lnTo>
                  <a:lnTo>
                    <a:pt x="35" y="12"/>
                  </a:lnTo>
                  <a:lnTo>
                    <a:pt x="42" y="24"/>
                  </a:lnTo>
                  <a:lnTo>
                    <a:pt x="48" y="41"/>
                  </a:lnTo>
                  <a:lnTo>
                    <a:pt x="48" y="90"/>
                  </a:lnTo>
                  <a:lnTo>
                    <a:pt x="48" y="88"/>
                  </a:lnTo>
                  <a:lnTo>
                    <a:pt x="48" y="82"/>
                  </a:lnTo>
                  <a:lnTo>
                    <a:pt x="50" y="74"/>
                  </a:lnTo>
                  <a:lnTo>
                    <a:pt x="54" y="66"/>
                  </a:lnTo>
                  <a:lnTo>
                    <a:pt x="61" y="58"/>
                  </a:lnTo>
                  <a:lnTo>
                    <a:pt x="72" y="53"/>
                  </a:lnTo>
                  <a:lnTo>
                    <a:pt x="87" y="50"/>
                  </a:lnTo>
                  <a:lnTo>
                    <a:pt x="88" y="51"/>
                  </a:lnTo>
                  <a:lnTo>
                    <a:pt x="88" y="57"/>
                  </a:lnTo>
                  <a:lnTo>
                    <a:pt x="87" y="64"/>
                  </a:lnTo>
                  <a:lnTo>
                    <a:pt x="84" y="72"/>
                  </a:lnTo>
                  <a:lnTo>
                    <a:pt x="80" y="80"/>
                  </a:lnTo>
                  <a:lnTo>
                    <a:pt x="73" y="86"/>
                  </a:lnTo>
                  <a:lnTo>
                    <a:pt x="62" y="92"/>
                  </a:lnTo>
                  <a:lnTo>
                    <a:pt x="48" y="93"/>
                  </a:lnTo>
                  <a:lnTo>
                    <a:pt x="48" y="186"/>
                  </a:lnTo>
                  <a:lnTo>
                    <a:pt x="43" y="186"/>
                  </a:lnTo>
                  <a:lnTo>
                    <a:pt x="43" y="143"/>
                  </a:lnTo>
                  <a:lnTo>
                    <a:pt x="42" y="143"/>
                  </a:lnTo>
                  <a:lnTo>
                    <a:pt x="37" y="142"/>
                  </a:lnTo>
                  <a:lnTo>
                    <a:pt x="29" y="140"/>
                  </a:lnTo>
                  <a:lnTo>
                    <a:pt x="22" y="136"/>
                  </a:lnTo>
                  <a:lnTo>
                    <a:pt x="14" y="130"/>
                  </a:lnTo>
                  <a:lnTo>
                    <a:pt x="8" y="120"/>
                  </a:lnTo>
                  <a:lnTo>
                    <a:pt x="7" y="105"/>
                  </a:lnTo>
                  <a:lnTo>
                    <a:pt x="8" y="105"/>
                  </a:lnTo>
                  <a:lnTo>
                    <a:pt x="12" y="107"/>
                  </a:lnTo>
                  <a:lnTo>
                    <a:pt x="19" y="108"/>
                  </a:lnTo>
                  <a:lnTo>
                    <a:pt x="26" y="111"/>
                  </a:lnTo>
                  <a:lnTo>
                    <a:pt x="34" y="117"/>
                  </a:lnTo>
                  <a:lnTo>
                    <a:pt x="39" y="127"/>
                  </a:lnTo>
                  <a:lnTo>
                    <a:pt x="43" y="140"/>
                  </a:lnTo>
                  <a:lnTo>
                    <a:pt x="43" y="43"/>
                  </a:lnTo>
                  <a:close/>
                </a:path>
              </a:pathLst>
            </a:custGeom>
            <a:solidFill>
              <a:srgbClr val="D7D7D7"/>
            </a:solidFill>
            <a:ln w="0">
              <a:solidFill>
                <a:srgbClr val="D7D7D7"/>
              </a:solidFill>
              <a:prstDash val="solid"/>
              <a:round/>
              <a:headEnd/>
              <a:tailEnd/>
            </a:ln>
          </p:spPr>
          <p:txBody>
            <a:bodyPr/>
            <a:lstStyle/>
            <a:p>
              <a:endParaRPr lang="en-US"/>
            </a:p>
          </p:txBody>
        </p:sp>
        <p:sp>
          <p:nvSpPr>
            <p:cNvPr id="3086" name="Freeform 14"/>
            <p:cNvSpPr>
              <a:spLocks/>
            </p:cNvSpPr>
            <p:nvPr/>
          </p:nvSpPr>
          <p:spPr bwMode="gray">
            <a:xfrm>
              <a:off x="1914" y="233"/>
              <a:ext cx="166" cy="356"/>
            </a:xfrm>
            <a:custGeom>
              <a:avLst/>
              <a:gdLst/>
              <a:ahLst/>
              <a:cxnLst>
                <a:cxn ang="0">
                  <a:pos x="85" y="84"/>
                </a:cxn>
                <a:cxn ang="0">
                  <a:pos x="101" y="81"/>
                </a:cxn>
                <a:cxn ang="0">
                  <a:pos x="124" y="73"/>
                </a:cxn>
                <a:cxn ang="0">
                  <a:pos x="148" y="56"/>
                </a:cxn>
                <a:cxn ang="0">
                  <a:pos x="163" y="23"/>
                </a:cxn>
                <a:cxn ang="0">
                  <a:pos x="163" y="0"/>
                </a:cxn>
                <a:cxn ang="0">
                  <a:pos x="148" y="0"/>
                </a:cxn>
                <a:cxn ang="0">
                  <a:pos x="125" y="6"/>
                </a:cxn>
                <a:cxn ang="0">
                  <a:pos x="101" y="22"/>
                </a:cxn>
                <a:cxn ang="0">
                  <a:pos x="82" y="54"/>
                </a:cxn>
                <a:cxn ang="0">
                  <a:pos x="77" y="173"/>
                </a:cxn>
                <a:cxn ang="0">
                  <a:pos x="77" y="165"/>
                </a:cxn>
                <a:cxn ang="0">
                  <a:pos x="71" y="146"/>
                </a:cxn>
                <a:cxn ang="0">
                  <a:pos x="60" y="123"/>
                </a:cxn>
                <a:cxn ang="0">
                  <a:pos x="38" y="104"/>
                </a:cxn>
                <a:cxn ang="0">
                  <a:pos x="0" y="96"/>
                </a:cxn>
                <a:cxn ang="0">
                  <a:pos x="0" y="103"/>
                </a:cxn>
                <a:cxn ang="0">
                  <a:pos x="0" y="120"/>
                </a:cxn>
                <a:cxn ang="0">
                  <a:pos x="8" y="143"/>
                </a:cxn>
                <a:cxn ang="0">
                  <a:pos x="24" y="163"/>
                </a:cxn>
                <a:cxn ang="0">
                  <a:pos x="55" y="177"/>
                </a:cxn>
                <a:cxn ang="0">
                  <a:pos x="77" y="356"/>
                </a:cxn>
                <a:cxn ang="0">
                  <a:pos x="82" y="274"/>
                </a:cxn>
                <a:cxn ang="0">
                  <a:pos x="91" y="273"/>
                </a:cxn>
                <a:cxn ang="0">
                  <a:pos x="112" y="267"/>
                </a:cxn>
                <a:cxn ang="0">
                  <a:pos x="135" y="252"/>
                </a:cxn>
                <a:cxn ang="0">
                  <a:pos x="151" y="224"/>
                </a:cxn>
                <a:cxn ang="0">
                  <a:pos x="152" y="203"/>
                </a:cxn>
                <a:cxn ang="0">
                  <a:pos x="137" y="204"/>
                </a:cxn>
                <a:cxn ang="0">
                  <a:pos x="117" y="211"/>
                </a:cxn>
                <a:cxn ang="0">
                  <a:pos x="97" y="231"/>
                </a:cxn>
                <a:cxn ang="0">
                  <a:pos x="82" y="267"/>
                </a:cxn>
              </a:cxnLst>
              <a:rect l="0" t="0" r="r" b="b"/>
              <a:pathLst>
                <a:path w="166" h="356">
                  <a:moveTo>
                    <a:pt x="82" y="84"/>
                  </a:moveTo>
                  <a:lnTo>
                    <a:pt x="85" y="84"/>
                  </a:lnTo>
                  <a:lnTo>
                    <a:pt x="91" y="84"/>
                  </a:lnTo>
                  <a:lnTo>
                    <a:pt x="101" y="81"/>
                  </a:lnTo>
                  <a:lnTo>
                    <a:pt x="112" y="78"/>
                  </a:lnTo>
                  <a:lnTo>
                    <a:pt x="124" y="73"/>
                  </a:lnTo>
                  <a:lnTo>
                    <a:pt x="136" y="66"/>
                  </a:lnTo>
                  <a:lnTo>
                    <a:pt x="148" y="56"/>
                  </a:lnTo>
                  <a:lnTo>
                    <a:pt x="156" y="42"/>
                  </a:lnTo>
                  <a:lnTo>
                    <a:pt x="163" y="23"/>
                  </a:lnTo>
                  <a:lnTo>
                    <a:pt x="166" y="2"/>
                  </a:lnTo>
                  <a:lnTo>
                    <a:pt x="163" y="0"/>
                  </a:lnTo>
                  <a:lnTo>
                    <a:pt x="158" y="0"/>
                  </a:lnTo>
                  <a:lnTo>
                    <a:pt x="148" y="0"/>
                  </a:lnTo>
                  <a:lnTo>
                    <a:pt x="137" y="3"/>
                  </a:lnTo>
                  <a:lnTo>
                    <a:pt x="125" y="6"/>
                  </a:lnTo>
                  <a:lnTo>
                    <a:pt x="113" y="12"/>
                  </a:lnTo>
                  <a:lnTo>
                    <a:pt x="101" y="22"/>
                  </a:lnTo>
                  <a:lnTo>
                    <a:pt x="90" y="35"/>
                  </a:lnTo>
                  <a:lnTo>
                    <a:pt x="82" y="54"/>
                  </a:lnTo>
                  <a:lnTo>
                    <a:pt x="77" y="78"/>
                  </a:lnTo>
                  <a:lnTo>
                    <a:pt x="77" y="173"/>
                  </a:lnTo>
                  <a:lnTo>
                    <a:pt x="77" y="170"/>
                  </a:lnTo>
                  <a:lnTo>
                    <a:pt x="77" y="165"/>
                  </a:lnTo>
                  <a:lnTo>
                    <a:pt x="74" y="157"/>
                  </a:lnTo>
                  <a:lnTo>
                    <a:pt x="71" y="146"/>
                  </a:lnTo>
                  <a:lnTo>
                    <a:pt x="67" y="134"/>
                  </a:lnTo>
                  <a:lnTo>
                    <a:pt x="60" y="123"/>
                  </a:lnTo>
                  <a:lnTo>
                    <a:pt x="50" y="112"/>
                  </a:lnTo>
                  <a:lnTo>
                    <a:pt x="38" y="104"/>
                  </a:lnTo>
                  <a:lnTo>
                    <a:pt x="20" y="97"/>
                  </a:lnTo>
                  <a:lnTo>
                    <a:pt x="0" y="96"/>
                  </a:lnTo>
                  <a:lnTo>
                    <a:pt x="0" y="97"/>
                  </a:lnTo>
                  <a:lnTo>
                    <a:pt x="0" y="103"/>
                  </a:lnTo>
                  <a:lnTo>
                    <a:pt x="0" y="111"/>
                  </a:lnTo>
                  <a:lnTo>
                    <a:pt x="0" y="120"/>
                  </a:lnTo>
                  <a:lnTo>
                    <a:pt x="2" y="131"/>
                  </a:lnTo>
                  <a:lnTo>
                    <a:pt x="8" y="143"/>
                  </a:lnTo>
                  <a:lnTo>
                    <a:pt x="15" y="154"/>
                  </a:lnTo>
                  <a:lnTo>
                    <a:pt x="24" y="163"/>
                  </a:lnTo>
                  <a:lnTo>
                    <a:pt x="38" y="171"/>
                  </a:lnTo>
                  <a:lnTo>
                    <a:pt x="55" y="177"/>
                  </a:lnTo>
                  <a:lnTo>
                    <a:pt x="77" y="178"/>
                  </a:lnTo>
                  <a:lnTo>
                    <a:pt x="77" y="356"/>
                  </a:lnTo>
                  <a:lnTo>
                    <a:pt x="82" y="356"/>
                  </a:lnTo>
                  <a:lnTo>
                    <a:pt x="82" y="274"/>
                  </a:lnTo>
                  <a:lnTo>
                    <a:pt x="85" y="273"/>
                  </a:lnTo>
                  <a:lnTo>
                    <a:pt x="91" y="273"/>
                  </a:lnTo>
                  <a:lnTo>
                    <a:pt x="101" y="271"/>
                  </a:lnTo>
                  <a:lnTo>
                    <a:pt x="112" y="267"/>
                  </a:lnTo>
                  <a:lnTo>
                    <a:pt x="124" y="262"/>
                  </a:lnTo>
                  <a:lnTo>
                    <a:pt x="135" y="252"/>
                  </a:lnTo>
                  <a:lnTo>
                    <a:pt x="144" y="240"/>
                  </a:lnTo>
                  <a:lnTo>
                    <a:pt x="151" y="224"/>
                  </a:lnTo>
                  <a:lnTo>
                    <a:pt x="154" y="203"/>
                  </a:lnTo>
                  <a:lnTo>
                    <a:pt x="152" y="203"/>
                  </a:lnTo>
                  <a:lnTo>
                    <a:pt x="145" y="203"/>
                  </a:lnTo>
                  <a:lnTo>
                    <a:pt x="137" y="204"/>
                  </a:lnTo>
                  <a:lnTo>
                    <a:pt x="128" y="207"/>
                  </a:lnTo>
                  <a:lnTo>
                    <a:pt x="117" y="211"/>
                  </a:lnTo>
                  <a:lnTo>
                    <a:pt x="106" y="219"/>
                  </a:lnTo>
                  <a:lnTo>
                    <a:pt x="97" y="231"/>
                  </a:lnTo>
                  <a:lnTo>
                    <a:pt x="89" y="247"/>
                  </a:lnTo>
                  <a:lnTo>
                    <a:pt x="82" y="267"/>
                  </a:lnTo>
                  <a:lnTo>
                    <a:pt x="82" y="84"/>
                  </a:lnTo>
                  <a:close/>
                </a:path>
              </a:pathLst>
            </a:custGeom>
            <a:solidFill>
              <a:srgbClr val="D7D7D7"/>
            </a:solidFill>
            <a:ln w="0">
              <a:solidFill>
                <a:srgbClr val="D7D7D7"/>
              </a:solidFill>
              <a:prstDash val="solid"/>
              <a:round/>
              <a:headEnd/>
              <a:tailEnd/>
            </a:ln>
          </p:spPr>
          <p:txBody>
            <a:bodyPr/>
            <a:lstStyle/>
            <a:p>
              <a:endParaRPr lang="en-US"/>
            </a:p>
          </p:txBody>
        </p:sp>
        <p:sp>
          <p:nvSpPr>
            <p:cNvPr id="3087" name="Freeform 15"/>
            <p:cNvSpPr>
              <a:spLocks/>
            </p:cNvSpPr>
            <p:nvPr/>
          </p:nvSpPr>
          <p:spPr bwMode="gray">
            <a:xfrm>
              <a:off x="2514" y="379"/>
              <a:ext cx="92" cy="210"/>
            </a:xfrm>
            <a:custGeom>
              <a:avLst/>
              <a:gdLst/>
              <a:ahLst/>
              <a:cxnLst>
                <a:cxn ang="0">
                  <a:pos x="43" y="162"/>
                </a:cxn>
                <a:cxn ang="0">
                  <a:pos x="36" y="160"/>
                </a:cxn>
                <a:cxn ang="0">
                  <a:pos x="23" y="155"/>
                </a:cxn>
                <a:cxn ang="0">
                  <a:pos x="12" y="141"/>
                </a:cxn>
                <a:cxn ang="0">
                  <a:pos x="12" y="129"/>
                </a:cxn>
                <a:cxn ang="0">
                  <a:pos x="23" y="132"/>
                </a:cxn>
                <a:cxn ang="0">
                  <a:pos x="38" y="145"/>
                </a:cxn>
                <a:cxn ang="0">
                  <a:pos x="43" y="108"/>
                </a:cxn>
                <a:cxn ang="0">
                  <a:pos x="35" y="106"/>
                </a:cxn>
                <a:cxn ang="0">
                  <a:pos x="20" y="101"/>
                </a:cxn>
                <a:cxn ang="0">
                  <a:pos x="7" y="83"/>
                </a:cxn>
                <a:cxn ang="0">
                  <a:pos x="7" y="70"/>
                </a:cxn>
                <a:cxn ang="0">
                  <a:pos x="17" y="71"/>
                </a:cxn>
                <a:cxn ang="0">
                  <a:pos x="31" y="81"/>
                </a:cxn>
                <a:cxn ang="0">
                  <a:pos x="43" y="105"/>
                </a:cxn>
                <a:cxn ang="0">
                  <a:pos x="40" y="43"/>
                </a:cxn>
                <a:cxn ang="0">
                  <a:pos x="26" y="39"/>
                </a:cxn>
                <a:cxn ang="0">
                  <a:pos x="8" y="27"/>
                </a:cxn>
                <a:cxn ang="0">
                  <a:pos x="0" y="0"/>
                </a:cxn>
                <a:cxn ang="0">
                  <a:pos x="7" y="0"/>
                </a:cxn>
                <a:cxn ang="0">
                  <a:pos x="23" y="5"/>
                </a:cxn>
                <a:cxn ang="0">
                  <a:pos x="39" y="23"/>
                </a:cxn>
                <a:cxn ang="0">
                  <a:pos x="46" y="38"/>
                </a:cxn>
                <a:cxn ang="0">
                  <a:pos x="51" y="24"/>
                </a:cxn>
                <a:cxn ang="0">
                  <a:pos x="66" y="8"/>
                </a:cxn>
                <a:cxn ang="0">
                  <a:pos x="92" y="0"/>
                </a:cxn>
                <a:cxn ang="0">
                  <a:pos x="90" y="8"/>
                </a:cxn>
                <a:cxn ang="0">
                  <a:pos x="82" y="25"/>
                </a:cxn>
                <a:cxn ang="0">
                  <a:pos x="63" y="40"/>
                </a:cxn>
                <a:cxn ang="0">
                  <a:pos x="49" y="124"/>
                </a:cxn>
                <a:cxn ang="0">
                  <a:pos x="50" y="116"/>
                </a:cxn>
                <a:cxn ang="0">
                  <a:pos x="59" y="100"/>
                </a:cxn>
                <a:cxn ang="0">
                  <a:pos x="81" y="92"/>
                </a:cxn>
                <a:cxn ang="0">
                  <a:pos x="80" y="98"/>
                </a:cxn>
                <a:cxn ang="0">
                  <a:pos x="73" y="114"/>
                </a:cxn>
                <a:cxn ang="0">
                  <a:pos x="59" y="127"/>
                </a:cxn>
                <a:cxn ang="0">
                  <a:pos x="49" y="210"/>
                </a:cxn>
              </a:cxnLst>
              <a:rect l="0" t="0" r="r" b="b"/>
              <a:pathLst>
                <a:path w="92" h="210">
                  <a:moveTo>
                    <a:pt x="43" y="210"/>
                  </a:moveTo>
                  <a:lnTo>
                    <a:pt x="43" y="162"/>
                  </a:lnTo>
                  <a:lnTo>
                    <a:pt x="40" y="162"/>
                  </a:lnTo>
                  <a:lnTo>
                    <a:pt x="36" y="160"/>
                  </a:lnTo>
                  <a:lnTo>
                    <a:pt x="30" y="159"/>
                  </a:lnTo>
                  <a:lnTo>
                    <a:pt x="23" y="155"/>
                  </a:lnTo>
                  <a:lnTo>
                    <a:pt x="16" y="150"/>
                  </a:lnTo>
                  <a:lnTo>
                    <a:pt x="12" y="141"/>
                  </a:lnTo>
                  <a:lnTo>
                    <a:pt x="11" y="129"/>
                  </a:lnTo>
                  <a:lnTo>
                    <a:pt x="12" y="129"/>
                  </a:lnTo>
                  <a:lnTo>
                    <a:pt x="16" y="129"/>
                  </a:lnTo>
                  <a:lnTo>
                    <a:pt x="23" y="132"/>
                  </a:lnTo>
                  <a:lnTo>
                    <a:pt x="31" y="137"/>
                  </a:lnTo>
                  <a:lnTo>
                    <a:pt x="38" y="145"/>
                  </a:lnTo>
                  <a:lnTo>
                    <a:pt x="43" y="159"/>
                  </a:lnTo>
                  <a:lnTo>
                    <a:pt x="43" y="108"/>
                  </a:lnTo>
                  <a:lnTo>
                    <a:pt x="40" y="108"/>
                  </a:lnTo>
                  <a:lnTo>
                    <a:pt x="35" y="106"/>
                  </a:lnTo>
                  <a:lnTo>
                    <a:pt x="28" y="105"/>
                  </a:lnTo>
                  <a:lnTo>
                    <a:pt x="20" y="101"/>
                  </a:lnTo>
                  <a:lnTo>
                    <a:pt x="12" y="94"/>
                  </a:lnTo>
                  <a:lnTo>
                    <a:pt x="7" y="83"/>
                  </a:lnTo>
                  <a:lnTo>
                    <a:pt x="5" y="70"/>
                  </a:lnTo>
                  <a:lnTo>
                    <a:pt x="7" y="70"/>
                  </a:lnTo>
                  <a:lnTo>
                    <a:pt x="11" y="70"/>
                  </a:lnTo>
                  <a:lnTo>
                    <a:pt x="17" y="71"/>
                  </a:lnTo>
                  <a:lnTo>
                    <a:pt x="24" y="74"/>
                  </a:lnTo>
                  <a:lnTo>
                    <a:pt x="31" y="81"/>
                  </a:lnTo>
                  <a:lnTo>
                    <a:pt x="38" y="90"/>
                  </a:lnTo>
                  <a:lnTo>
                    <a:pt x="43" y="105"/>
                  </a:lnTo>
                  <a:lnTo>
                    <a:pt x="43" y="43"/>
                  </a:lnTo>
                  <a:lnTo>
                    <a:pt x="40" y="43"/>
                  </a:lnTo>
                  <a:lnTo>
                    <a:pt x="34" y="42"/>
                  </a:lnTo>
                  <a:lnTo>
                    <a:pt x="26" y="39"/>
                  </a:lnTo>
                  <a:lnTo>
                    <a:pt x="16" y="35"/>
                  </a:lnTo>
                  <a:lnTo>
                    <a:pt x="8" y="27"/>
                  </a:lnTo>
                  <a:lnTo>
                    <a:pt x="1" y="16"/>
                  </a:lnTo>
                  <a:lnTo>
                    <a:pt x="0" y="0"/>
                  </a:lnTo>
                  <a:lnTo>
                    <a:pt x="1" y="0"/>
                  </a:lnTo>
                  <a:lnTo>
                    <a:pt x="7" y="0"/>
                  </a:lnTo>
                  <a:lnTo>
                    <a:pt x="13" y="1"/>
                  </a:lnTo>
                  <a:lnTo>
                    <a:pt x="23" y="5"/>
                  </a:lnTo>
                  <a:lnTo>
                    <a:pt x="31" y="12"/>
                  </a:lnTo>
                  <a:lnTo>
                    <a:pt x="39" y="23"/>
                  </a:lnTo>
                  <a:lnTo>
                    <a:pt x="46" y="40"/>
                  </a:lnTo>
                  <a:lnTo>
                    <a:pt x="46" y="38"/>
                  </a:lnTo>
                  <a:lnTo>
                    <a:pt x="49" y="32"/>
                  </a:lnTo>
                  <a:lnTo>
                    <a:pt x="51" y="24"/>
                  </a:lnTo>
                  <a:lnTo>
                    <a:pt x="58" y="15"/>
                  </a:lnTo>
                  <a:lnTo>
                    <a:pt x="66" y="8"/>
                  </a:lnTo>
                  <a:lnTo>
                    <a:pt x="77" y="1"/>
                  </a:lnTo>
                  <a:lnTo>
                    <a:pt x="92" y="0"/>
                  </a:lnTo>
                  <a:lnTo>
                    <a:pt x="92" y="1"/>
                  </a:lnTo>
                  <a:lnTo>
                    <a:pt x="90" y="8"/>
                  </a:lnTo>
                  <a:lnTo>
                    <a:pt x="88" y="16"/>
                  </a:lnTo>
                  <a:lnTo>
                    <a:pt x="82" y="25"/>
                  </a:lnTo>
                  <a:lnTo>
                    <a:pt x="74" y="34"/>
                  </a:lnTo>
                  <a:lnTo>
                    <a:pt x="63" y="40"/>
                  </a:lnTo>
                  <a:lnTo>
                    <a:pt x="49" y="43"/>
                  </a:lnTo>
                  <a:lnTo>
                    <a:pt x="49" y="124"/>
                  </a:lnTo>
                  <a:lnTo>
                    <a:pt x="49" y="121"/>
                  </a:lnTo>
                  <a:lnTo>
                    <a:pt x="50" y="116"/>
                  </a:lnTo>
                  <a:lnTo>
                    <a:pt x="53" y="108"/>
                  </a:lnTo>
                  <a:lnTo>
                    <a:pt x="59" y="100"/>
                  </a:lnTo>
                  <a:lnTo>
                    <a:pt x="67" y="94"/>
                  </a:lnTo>
                  <a:lnTo>
                    <a:pt x="81" y="92"/>
                  </a:lnTo>
                  <a:lnTo>
                    <a:pt x="81" y="93"/>
                  </a:lnTo>
                  <a:lnTo>
                    <a:pt x="80" y="98"/>
                  </a:lnTo>
                  <a:lnTo>
                    <a:pt x="77" y="106"/>
                  </a:lnTo>
                  <a:lnTo>
                    <a:pt x="73" y="114"/>
                  </a:lnTo>
                  <a:lnTo>
                    <a:pt x="67" y="121"/>
                  </a:lnTo>
                  <a:lnTo>
                    <a:pt x="59" y="127"/>
                  </a:lnTo>
                  <a:lnTo>
                    <a:pt x="49" y="129"/>
                  </a:lnTo>
                  <a:lnTo>
                    <a:pt x="49" y="210"/>
                  </a:lnTo>
                  <a:lnTo>
                    <a:pt x="43" y="210"/>
                  </a:lnTo>
                  <a:close/>
                </a:path>
              </a:pathLst>
            </a:custGeom>
            <a:solidFill>
              <a:srgbClr val="D7D7D7"/>
            </a:solidFill>
            <a:ln w="0">
              <a:solidFill>
                <a:srgbClr val="D7D7D7"/>
              </a:solidFill>
              <a:prstDash val="solid"/>
              <a:round/>
              <a:headEnd/>
              <a:tailEnd/>
            </a:ln>
          </p:spPr>
          <p:txBody>
            <a:bodyPr/>
            <a:lstStyle/>
            <a:p>
              <a:endParaRPr lang="en-US"/>
            </a:p>
          </p:txBody>
        </p:sp>
        <p:sp>
          <p:nvSpPr>
            <p:cNvPr id="3088" name="Freeform 16"/>
            <p:cNvSpPr>
              <a:spLocks/>
            </p:cNvSpPr>
            <p:nvPr/>
          </p:nvSpPr>
          <p:spPr bwMode="gray">
            <a:xfrm>
              <a:off x="1566" y="297"/>
              <a:ext cx="128" cy="292"/>
            </a:xfrm>
            <a:custGeom>
              <a:avLst/>
              <a:gdLst/>
              <a:ahLst/>
              <a:cxnLst>
                <a:cxn ang="0">
                  <a:pos x="61" y="225"/>
                </a:cxn>
                <a:cxn ang="0">
                  <a:pos x="54" y="225"/>
                </a:cxn>
                <a:cxn ang="0">
                  <a:pos x="38" y="219"/>
                </a:cxn>
                <a:cxn ang="0">
                  <a:pos x="23" y="206"/>
                </a:cxn>
                <a:cxn ang="0">
                  <a:pos x="15" y="180"/>
                </a:cxn>
                <a:cxn ang="0">
                  <a:pos x="23" y="180"/>
                </a:cxn>
                <a:cxn ang="0">
                  <a:pos x="38" y="186"/>
                </a:cxn>
                <a:cxn ang="0">
                  <a:pos x="54" y="205"/>
                </a:cxn>
                <a:cxn ang="0">
                  <a:pos x="61" y="151"/>
                </a:cxn>
                <a:cxn ang="0">
                  <a:pos x="52" y="149"/>
                </a:cxn>
                <a:cxn ang="0">
                  <a:pos x="34" y="144"/>
                </a:cxn>
                <a:cxn ang="0">
                  <a:pos x="16" y="128"/>
                </a:cxn>
                <a:cxn ang="0">
                  <a:pos x="8" y="98"/>
                </a:cxn>
                <a:cxn ang="0">
                  <a:pos x="15" y="97"/>
                </a:cxn>
                <a:cxn ang="0">
                  <a:pos x="29" y="101"/>
                </a:cxn>
                <a:cxn ang="0">
                  <a:pos x="47" y="116"/>
                </a:cxn>
                <a:cxn ang="0">
                  <a:pos x="61" y="147"/>
                </a:cxn>
                <a:cxn ang="0">
                  <a:pos x="58" y="60"/>
                </a:cxn>
                <a:cxn ang="0">
                  <a:pos x="44" y="58"/>
                </a:cxn>
                <a:cxn ang="0">
                  <a:pos x="25" y="50"/>
                </a:cxn>
                <a:cxn ang="0">
                  <a:pos x="8" y="32"/>
                </a:cxn>
                <a:cxn ang="0">
                  <a:pos x="0" y="0"/>
                </a:cxn>
                <a:cxn ang="0">
                  <a:pos x="8" y="0"/>
                </a:cxn>
                <a:cxn ang="0">
                  <a:pos x="27" y="5"/>
                </a:cxn>
                <a:cxn ang="0">
                  <a:pos x="48" y="21"/>
                </a:cxn>
                <a:cxn ang="0">
                  <a:pos x="65" y="56"/>
                </a:cxn>
                <a:cxn ang="0">
                  <a:pos x="66" y="48"/>
                </a:cxn>
                <a:cxn ang="0">
                  <a:pos x="77" y="28"/>
                </a:cxn>
                <a:cxn ang="0">
                  <a:pos x="96" y="9"/>
                </a:cxn>
                <a:cxn ang="0">
                  <a:pos x="128" y="0"/>
                </a:cxn>
                <a:cxn ang="0">
                  <a:pos x="127" y="9"/>
                </a:cxn>
                <a:cxn ang="0">
                  <a:pos x="119" y="31"/>
                </a:cxn>
                <a:cxn ang="0">
                  <a:pos x="101" y="51"/>
                </a:cxn>
                <a:cxn ang="0">
                  <a:pos x="67" y="60"/>
                </a:cxn>
                <a:cxn ang="0">
                  <a:pos x="69" y="170"/>
                </a:cxn>
                <a:cxn ang="0">
                  <a:pos x="73" y="155"/>
                </a:cxn>
                <a:cxn ang="0">
                  <a:pos x="86" y="136"/>
                </a:cxn>
                <a:cxn ang="0">
                  <a:pos x="113" y="128"/>
                </a:cxn>
                <a:cxn ang="0">
                  <a:pos x="112" y="136"/>
                </a:cxn>
                <a:cxn ang="0">
                  <a:pos x="105" y="153"/>
                </a:cxn>
                <a:cxn ang="0">
                  <a:pos x="92" y="172"/>
                </a:cxn>
                <a:cxn ang="0">
                  <a:pos x="67" y="180"/>
                </a:cxn>
                <a:cxn ang="0">
                  <a:pos x="61" y="292"/>
                </a:cxn>
              </a:cxnLst>
              <a:rect l="0" t="0" r="r" b="b"/>
              <a:pathLst>
                <a:path w="128" h="292">
                  <a:moveTo>
                    <a:pt x="61" y="292"/>
                  </a:moveTo>
                  <a:lnTo>
                    <a:pt x="61" y="225"/>
                  </a:lnTo>
                  <a:lnTo>
                    <a:pt x="58" y="225"/>
                  </a:lnTo>
                  <a:lnTo>
                    <a:pt x="54" y="225"/>
                  </a:lnTo>
                  <a:lnTo>
                    <a:pt x="46" y="222"/>
                  </a:lnTo>
                  <a:lnTo>
                    <a:pt x="38" y="219"/>
                  </a:lnTo>
                  <a:lnTo>
                    <a:pt x="29" y="214"/>
                  </a:lnTo>
                  <a:lnTo>
                    <a:pt x="23" y="206"/>
                  </a:lnTo>
                  <a:lnTo>
                    <a:pt x="17" y="195"/>
                  </a:lnTo>
                  <a:lnTo>
                    <a:pt x="15" y="180"/>
                  </a:lnTo>
                  <a:lnTo>
                    <a:pt x="17" y="180"/>
                  </a:lnTo>
                  <a:lnTo>
                    <a:pt x="23" y="180"/>
                  </a:lnTo>
                  <a:lnTo>
                    <a:pt x="29" y="182"/>
                  </a:lnTo>
                  <a:lnTo>
                    <a:pt x="38" y="186"/>
                  </a:lnTo>
                  <a:lnTo>
                    <a:pt x="47" y="194"/>
                  </a:lnTo>
                  <a:lnTo>
                    <a:pt x="54" y="205"/>
                  </a:lnTo>
                  <a:lnTo>
                    <a:pt x="61" y="221"/>
                  </a:lnTo>
                  <a:lnTo>
                    <a:pt x="61" y="151"/>
                  </a:lnTo>
                  <a:lnTo>
                    <a:pt x="58" y="149"/>
                  </a:lnTo>
                  <a:lnTo>
                    <a:pt x="52" y="149"/>
                  </a:lnTo>
                  <a:lnTo>
                    <a:pt x="44" y="147"/>
                  </a:lnTo>
                  <a:lnTo>
                    <a:pt x="34" y="144"/>
                  </a:lnTo>
                  <a:lnTo>
                    <a:pt x="24" y="137"/>
                  </a:lnTo>
                  <a:lnTo>
                    <a:pt x="16" y="128"/>
                  </a:lnTo>
                  <a:lnTo>
                    <a:pt x="11" y="114"/>
                  </a:lnTo>
                  <a:lnTo>
                    <a:pt x="8" y="98"/>
                  </a:lnTo>
                  <a:lnTo>
                    <a:pt x="9" y="97"/>
                  </a:lnTo>
                  <a:lnTo>
                    <a:pt x="15" y="97"/>
                  </a:lnTo>
                  <a:lnTo>
                    <a:pt x="21" y="98"/>
                  </a:lnTo>
                  <a:lnTo>
                    <a:pt x="29" y="101"/>
                  </a:lnTo>
                  <a:lnTo>
                    <a:pt x="39" y="106"/>
                  </a:lnTo>
                  <a:lnTo>
                    <a:pt x="47" y="116"/>
                  </a:lnTo>
                  <a:lnTo>
                    <a:pt x="55" y="128"/>
                  </a:lnTo>
                  <a:lnTo>
                    <a:pt x="61" y="147"/>
                  </a:lnTo>
                  <a:lnTo>
                    <a:pt x="61" y="60"/>
                  </a:lnTo>
                  <a:lnTo>
                    <a:pt x="58" y="60"/>
                  </a:lnTo>
                  <a:lnTo>
                    <a:pt x="52" y="59"/>
                  </a:lnTo>
                  <a:lnTo>
                    <a:pt x="44" y="58"/>
                  </a:lnTo>
                  <a:lnTo>
                    <a:pt x="35" y="55"/>
                  </a:lnTo>
                  <a:lnTo>
                    <a:pt x="25" y="50"/>
                  </a:lnTo>
                  <a:lnTo>
                    <a:pt x="16" y="43"/>
                  </a:lnTo>
                  <a:lnTo>
                    <a:pt x="8" y="32"/>
                  </a:lnTo>
                  <a:lnTo>
                    <a:pt x="3" y="19"/>
                  </a:lnTo>
                  <a:lnTo>
                    <a:pt x="0" y="0"/>
                  </a:lnTo>
                  <a:lnTo>
                    <a:pt x="3" y="0"/>
                  </a:lnTo>
                  <a:lnTo>
                    <a:pt x="8" y="0"/>
                  </a:lnTo>
                  <a:lnTo>
                    <a:pt x="16" y="1"/>
                  </a:lnTo>
                  <a:lnTo>
                    <a:pt x="27" y="5"/>
                  </a:lnTo>
                  <a:lnTo>
                    <a:pt x="38" y="10"/>
                  </a:lnTo>
                  <a:lnTo>
                    <a:pt x="48" y="21"/>
                  </a:lnTo>
                  <a:lnTo>
                    <a:pt x="56" y="36"/>
                  </a:lnTo>
                  <a:lnTo>
                    <a:pt x="65" y="56"/>
                  </a:lnTo>
                  <a:lnTo>
                    <a:pt x="65" y="54"/>
                  </a:lnTo>
                  <a:lnTo>
                    <a:pt x="66" y="48"/>
                  </a:lnTo>
                  <a:lnTo>
                    <a:pt x="70" y="39"/>
                  </a:lnTo>
                  <a:lnTo>
                    <a:pt x="77" y="28"/>
                  </a:lnTo>
                  <a:lnTo>
                    <a:pt x="85" y="19"/>
                  </a:lnTo>
                  <a:lnTo>
                    <a:pt x="96" y="9"/>
                  </a:lnTo>
                  <a:lnTo>
                    <a:pt x="110" y="2"/>
                  </a:lnTo>
                  <a:lnTo>
                    <a:pt x="128" y="0"/>
                  </a:lnTo>
                  <a:lnTo>
                    <a:pt x="128" y="2"/>
                  </a:lnTo>
                  <a:lnTo>
                    <a:pt x="127" y="9"/>
                  </a:lnTo>
                  <a:lnTo>
                    <a:pt x="124" y="19"/>
                  </a:lnTo>
                  <a:lnTo>
                    <a:pt x="119" y="31"/>
                  </a:lnTo>
                  <a:lnTo>
                    <a:pt x="112" y="41"/>
                  </a:lnTo>
                  <a:lnTo>
                    <a:pt x="101" y="51"/>
                  </a:lnTo>
                  <a:lnTo>
                    <a:pt x="86" y="58"/>
                  </a:lnTo>
                  <a:lnTo>
                    <a:pt x="67" y="60"/>
                  </a:lnTo>
                  <a:lnTo>
                    <a:pt x="67" y="172"/>
                  </a:lnTo>
                  <a:lnTo>
                    <a:pt x="69" y="170"/>
                  </a:lnTo>
                  <a:lnTo>
                    <a:pt x="70" y="164"/>
                  </a:lnTo>
                  <a:lnTo>
                    <a:pt x="73" y="155"/>
                  </a:lnTo>
                  <a:lnTo>
                    <a:pt x="78" y="145"/>
                  </a:lnTo>
                  <a:lnTo>
                    <a:pt x="86" y="136"/>
                  </a:lnTo>
                  <a:lnTo>
                    <a:pt x="97" y="130"/>
                  </a:lnTo>
                  <a:lnTo>
                    <a:pt x="113" y="128"/>
                  </a:lnTo>
                  <a:lnTo>
                    <a:pt x="113" y="130"/>
                  </a:lnTo>
                  <a:lnTo>
                    <a:pt x="112" y="136"/>
                  </a:lnTo>
                  <a:lnTo>
                    <a:pt x="109" y="144"/>
                  </a:lnTo>
                  <a:lnTo>
                    <a:pt x="105" y="153"/>
                  </a:lnTo>
                  <a:lnTo>
                    <a:pt x="100" y="163"/>
                  </a:lnTo>
                  <a:lnTo>
                    <a:pt x="92" y="172"/>
                  </a:lnTo>
                  <a:lnTo>
                    <a:pt x="82" y="178"/>
                  </a:lnTo>
                  <a:lnTo>
                    <a:pt x="67" y="180"/>
                  </a:lnTo>
                  <a:lnTo>
                    <a:pt x="67" y="292"/>
                  </a:lnTo>
                  <a:lnTo>
                    <a:pt x="61" y="292"/>
                  </a:lnTo>
                  <a:close/>
                </a:path>
              </a:pathLst>
            </a:custGeom>
            <a:solidFill>
              <a:srgbClr val="D7D7D7"/>
            </a:solidFill>
            <a:ln w="0">
              <a:solidFill>
                <a:srgbClr val="D7D7D7"/>
              </a:solidFill>
              <a:prstDash val="solid"/>
              <a:round/>
              <a:headEnd/>
              <a:tailEnd/>
            </a:ln>
          </p:spPr>
          <p:txBody>
            <a:bodyPr/>
            <a:lstStyle/>
            <a:p>
              <a:endParaRPr lang="en-US"/>
            </a:p>
          </p:txBody>
        </p:sp>
        <p:sp>
          <p:nvSpPr>
            <p:cNvPr id="3089" name="Freeform 17"/>
            <p:cNvSpPr>
              <a:spLocks/>
            </p:cNvSpPr>
            <p:nvPr/>
          </p:nvSpPr>
          <p:spPr bwMode="gray">
            <a:xfrm>
              <a:off x="2596" y="332"/>
              <a:ext cx="68" cy="257"/>
            </a:xfrm>
            <a:custGeom>
              <a:avLst/>
              <a:gdLst/>
              <a:ahLst/>
              <a:cxnLst>
                <a:cxn ang="0">
                  <a:pos x="31" y="164"/>
                </a:cxn>
                <a:cxn ang="0">
                  <a:pos x="23" y="163"/>
                </a:cxn>
                <a:cxn ang="0">
                  <a:pos x="8" y="155"/>
                </a:cxn>
                <a:cxn ang="0">
                  <a:pos x="0" y="132"/>
                </a:cxn>
                <a:cxn ang="0">
                  <a:pos x="7" y="132"/>
                </a:cxn>
                <a:cxn ang="0">
                  <a:pos x="22" y="139"/>
                </a:cxn>
                <a:cxn ang="0">
                  <a:pos x="31" y="160"/>
                </a:cxn>
                <a:cxn ang="0">
                  <a:pos x="29" y="101"/>
                </a:cxn>
                <a:cxn ang="0">
                  <a:pos x="16" y="97"/>
                </a:cxn>
                <a:cxn ang="0">
                  <a:pos x="3" y="83"/>
                </a:cxn>
                <a:cxn ang="0">
                  <a:pos x="3" y="70"/>
                </a:cxn>
                <a:cxn ang="0">
                  <a:pos x="15" y="74"/>
                </a:cxn>
                <a:cxn ang="0">
                  <a:pos x="27" y="86"/>
                </a:cxn>
                <a:cxn ang="0">
                  <a:pos x="31" y="31"/>
                </a:cxn>
                <a:cxn ang="0">
                  <a:pos x="33" y="23"/>
                </a:cxn>
                <a:cxn ang="0">
                  <a:pos x="41" y="8"/>
                </a:cxn>
                <a:cxn ang="0">
                  <a:pos x="62" y="0"/>
                </a:cxn>
                <a:cxn ang="0">
                  <a:pos x="61" y="8"/>
                </a:cxn>
                <a:cxn ang="0">
                  <a:pos x="53" y="23"/>
                </a:cxn>
                <a:cxn ang="0">
                  <a:pos x="35" y="31"/>
                </a:cxn>
                <a:cxn ang="0">
                  <a:pos x="35" y="75"/>
                </a:cxn>
                <a:cxn ang="0">
                  <a:pos x="39" y="62"/>
                </a:cxn>
                <a:cxn ang="0">
                  <a:pos x="54" y="48"/>
                </a:cxn>
                <a:cxn ang="0">
                  <a:pos x="68" y="48"/>
                </a:cxn>
                <a:cxn ang="0">
                  <a:pos x="66" y="59"/>
                </a:cxn>
                <a:cxn ang="0">
                  <a:pos x="58" y="72"/>
                </a:cxn>
                <a:cxn ang="0">
                  <a:pos x="35" y="82"/>
                </a:cxn>
                <a:cxn ang="0">
                  <a:pos x="35" y="143"/>
                </a:cxn>
                <a:cxn ang="0">
                  <a:pos x="38" y="132"/>
                </a:cxn>
                <a:cxn ang="0">
                  <a:pos x="49" y="122"/>
                </a:cxn>
                <a:cxn ang="0">
                  <a:pos x="60" y="122"/>
                </a:cxn>
                <a:cxn ang="0">
                  <a:pos x="58" y="133"/>
                </a:cxn>
                <a:cxn ang="0">
                  <a:pos x="47" y="144"/>
                </a:cxn>
                <a:cxn ang="0">
                  <a:pos x="35" y="257"/>
                </a:cxn>
              </a:cxnLst>
              <a:rect l="0" t="0" r="r" b="b"/>
              <a:pathLst>
                <a:path w="68" h="257">
                  <a:moveTo>
                    <a:pt x="31" y="257"/>
                  </a:moveTo>
                  <a:lnTo>
                    <a:pt x="31" y="164"/>
                  </a:lnTo>
                  <a:lnTo>
                    <a:pt x="29" y="163"/>
                  </a:lnTo>
                  <a:lnTo>
                    <a:pt x="23" y="163"/>
                  </a:lnTo>
                  <a:lnTo>
                    <a:pt x="16" y="160"/>
                  </a:lnTo>
                  <a:lnTo>
                    <a:pt x="8" y="155"/>
                  </a:lnTo>
                  <a:lnTo>
                    <a:pt x="3" y="145"/>
                  </a:lnTo>
                  <a:lnTo>
                    <a:pt x="0" y="132"/>
                  </a:lnTo>
                  <a:lnTo>
                    <a:pt x="3" y="132"/>
                  </a:lnTo>
                  <a:lnTo>
                    <a:pt x="7" y="132"/>
                  </a:lnTo>
                  <a:lnTo>
                    <a:pt x="15" y="135"/>
                  </a:lnTo>
                  <a:lnTo>
                    <a:pt x="22" y="139"/>
                  </a:lnTo>
                  <a:lnTo>
                    <a:pt x="27" y="147"/>
                  </a:lnTo>
                  <a:lnTo>
                    <a:pt x="31" y="160"/>
                  </a:lnTo>
                  <a:lnTo>
                    <a:pt x="31" y="101"/>
                  </a:lnTo>
                  <a:lnTo>
                    <a:pt x="29" y="101"/>
                  </a:lnTo>
                  <a:lnTo>
                    <a:pt x="23" y="99"/>
                  </a:lnTo>
                  <a:lnTo>
                    <a:pt x="16" y="97"/>
                  </a:lnTo>
                  <a:lnTo>
                    <a:pt x="8" y="91"/>
                  </a:lnTo>
                  <a:lnTo>
                    <a:pt x="3" y="83"/>
                  </a:lnTo>
                  <a:lnTo>
                    <a:pt x="0" y="70"/>
                  </a:lnTo>
                  <a:lnTo>
                    <a:pt x="3" y="70"/>
                  </a:lnTo>
                  <a:lnTo>
                    <a:pt x="7" y="71"/>
                  </a:lnTo>
                  <a:lnTo>
                    <a:pt x="15" y="74"/>
                  </a:lnTo>
                  <a:lnTo>
                    <a:pt x="22" y="78"/>
                  </a:lnTo>
                  <a:lnTo>
                    <a:pt x="27" y="86"/>
                  </a:lnTo>
                  <a:lnTo>
                    <a:pt x="31" y="97"/>
                  </a:lnTo>
                  <a:lnTo>
                    <a:pt x="31" y="31"/>
                  </a:lnTo>
                  <a:lnTo>
                    <a:pt x="31" y="28"/>
                  </a:lnTo>
                  <a:lnTo>
                    <a:pt x="33" y="23"/>
                  </a:lnTo>
                  <a:lnTo>
                    <a:pt x="35" y="15"/>
                  </a:lnTo>
                  <a:lnTo>
                    <a:pt x="41" y="8"/>
                  </a:lnTo>
                  <a:lnTo>
                    <a:pt x="50" y="2"/>
                  </a:lnTo>
                  <a:lnTo>
                    <a:pt x="62" y="0"/>
                  </a:lnTo>
                  <a:lnTo>
                    <a:pt x="62" y="2"/>
                  </a:lnTo>
                  <a:lnTo>
                    <a:pt x="61" y="8"/>
                  </a:lnTo>
                  <a:lnTo>
                    <a:pt x="58" y="15"/>
                  </a:lnTo>
                  <a:lnTo>
                    <a:pt x="53" y="23"/>
                  </a:lnTo>
                  <a:lnTo>
                    <a:pt x="46" y="28"/>
                  </a:lnTo>
                  <a:lnTo>
                    <a:pt x="35" y="31"/>
                  </a:lnTo>
                  <a:lnTo>
                    <a:pt x="35" y="78"/>
                  </a:lnTo>
                  <a:lnTo>
                    <a:pt x="35" y="75"/>
                  </a:lnTo>
                  <a:lnTo>
                    <a:pt x="37" y="70"/>
                  </a:lnTo>
                  <a:lnTo>
                    <a:pt x="39" y="62"/>
                  </a:lnTo>
                  <a:lnTo>
                    <a:pt x="45" y="55"/>
                  </a:lnTo>
                  <a:lnTo>
                    <a:pt x="54" y="48"/>
                  </a:lnTo>
                  <a:lnTo>
                    <a:pt x="66" y="47"/>
                  </a:lnTo>
                  <a:lnTo>
                    <a:pt x="68" y="48"/>
                  </a:lnTo>
                  <a:lnTo>
                    <a:pt x="68" y="52"/>
                  </a:lnTo>
                  <a:lnTo>
                    <a:pt x="66" y="59"/>
                  </a:lnTo>
                  <a:lnTo>
                    <a:pt x="64" y="66"/>
                  </a:lnTo>
                  <a:lnTo>
                    <a:pt x="58" y="72"/>
                  </a:lnTo>
                  <a:lnTo>
                    <a:pt x="50" y="78"/>
                  </a:lnTo>
                  <a:lnTo>
                    <a:pt x="35" y="82"/>
                  </a:lnTo>
                  <a:lnTo>
                    <a:pt x="35" y="144"/>
                  </a:lnTo>
                  <a:lnTo>
                    <a:pt x="35" y="143"/>
                  </a:lnTo>
                  <a:lnTo>
                    <a:pt x="37" y="139"/>
                  </a:lnTo>
                  <a:lnTo>
                    <a:pt x="38" y="132"/>
                  </a:lnTo>
                  <a:lnTo>
                    <a:pt x="42" y="126"/>
                  </a:lnTo>
                  <a:lnTo>
                    <a:pt x="49" y="122"/>
                  </a:lnTo>
                  <a:lnTo>
                    <a:pt x="58" y="121"/>
                  </a:lnTo>
                  <a:lnTo>
                    <a:pt x="60" y="122"/>
                  </a:lnTo>
                  <a:lnTo>
                    <a:pt x="60" y="126"/>
                  </a:lnTo>
                  <a:lnTo>
                    <a:pt x="58" y="133"/>
                  </a:lnTo>
                  <a:lnTo>
                    <a:pt x="56" y="139"/>
                  </a:lnTo>
                  <a:lnTo>
                    <a:pt x="47" y="144"/>
                  </a:lnTo>
                  <a:lnTo>
                    <a:pt x="35" y="148"/>
                  </a:lnTo>
                  <a:lnTo>
                    <a:pt x="35" y="257"/>
                  </a:lnTo>
                  <a:lnTo>
                    <a:pt x="31" y="257"/>
                  </a:lnTo>
                  <a:close/>
                </a:path>
              </a:pathLst>
            </a:custGeom>
            <a:solidFill>
              <a:srgbClr val="D7D7D7"/>
            </a:solidFill>
            <a:ln w="0">
              <a:solidFill>
                <a:srgbClr val="D7D7D7"/>
              </a:solidFill>
              <a:prstDash val="solid"/>
              <a:round/>
              <a:headEnd/>
              <a:tailEnd/>
            </a:ln>
          </p:spPr>
          <p:txBody>
            <a:bodyPr/>
            <a:lstStyle/>
            <a:p>
              <a:endParaRPr lang="en-US"/>
            </a:p>
          </p:txBody>
        </p:sp>
        <p:sp>
          <p:nvSpPr>
            <p:cNvPr id="3090" name="Freeform 18"/>
            <p:cNvSpPr>
              <a:spLocks/>
            </p:cNvSpPr>
            <p:nvPr/>
          </p:nvSpPr>
          <p:spPr bwMode="gray">
            <a:xfrm>
              <a:off x="1672" y="164"/>
              <a:ext cx="111" cy="425"/>
            </a:xfrm>
            <a:custGeom>
              <a:avLst/>
              <a:gdLst/>
              <a:ahLst/>
              <a:cxnLst>
                <a:cxn ang="0">
                  <a:pos x="52" y="272"/>
                </a:cxn>
                <a:cxn ang="0">
                  <a:pos x="44" y="270"/>
                </a:cxn>
                <a:cxn ang="0">
                  <a:pos x="26" y="265"/>
                </a:cxn>
                <a:cxn ang="0">
                  <a:pos x="8" y="249"/>
                </a:cxn>
                <a:cxn ang="0">
                  <a:pos x="0" y="219"/>
                </a:cxn>
                <a:cxn ang="0">
                  <a:pos x="8" y="219"/>
                </a:cxn>
                <a:cxn ang="0">
                  <a:pos x="25" y="223"/>
                </a:cxn>
                <a:cxn ang="0">
                  <a:pos x="41" y="235"/>
                </a:cxn>
                <a:cxn ang="0">
                  <a:pos x="52" y="265"/>
                </a:cxn>
                <a:cxn ang="0">
                  <a:pos x="50" y="168"/>
                </a:cxn>
                <a:cxn ang="0">
                  <a:pos x="35" y="165"/>
                </a:cxn>
                <a:cxn ang="0">
                  <a:pos x="17" y="156"/>
                </a:cxn>
                <a:cxn ang="0">
                  <a:pos x="3" y="134"/>
                </a:cxn>
                <a:cxn ang="0">
                  <a:pos x="3" y="116"/>
                </a:cxn>
                <a:cxn ang="0">
                  <a:pos x="19" y="120"/>
                </a:cxn>
                <a:cxn ang="0">
                  <a:pos x="39" y="133"/>
                </a:cxn>
                <a:cxn ang="0">
                  <a:pos x="52" y="161"/>
                </a:cxn>
                <a:cxn ang="0">
                  <a:pos x="53" y="50"/>
                </a:cxn>
                <a:cxn ang="0">
                  <a:pos x="54" y="36"/>
                </a:cxn>
                <a:cxn ang="0">
                  <a:pos x="65" y="17"/>
                </a:cxn>
                <a:cxn ang="0">
                  <a:pos x="87" y="3"/>
                </a:cxn>
                <a:cxn ang="0">
                  <a:pos x="103" y="3"/>
                </a:cxn>
                <a:cxn ang="0">
                  <a:pos x="99" y="21"/>
                </a:cxn>
                <a:cxn ang="0">
                  <a:pos x="84" y="42"/>
                </a:cxn>
                <a:cxn ang="0">
                  <a:pos x="58" y="52"/>
                </a:cxn>
                <a:cxn ang="0">
                  <a:pos x="58" y="127"/>
                </a:cxn>
                <a:cxn ang="0">
                  <a:pos x="61" y="112"/>
                </a:cxn>
                <a:cxn ang="0">
                  <a:pos x="72" y="94"/>
                </a:cxn>
                <a:cxn ang="0">
                  <a:pos x="93" y="80"/>
                </a:cxn>
                <a:cxn ang="0">
                  <a:pos x="111" y="80"/>
                </a:cxn>
                <a:cxn ang="0">
                  <a:pos x="111" y="91"/>
                </a:cxn>
                <a:cxn ang="0">
                  <a:pos x="107" y="108"/>
                </a:cxn>
                <a:cxn ang="0">
                  <a:pos x="91" y="126"/>
                </a:cxn>
                <a:cxn ang="0">
                  <a:pos x="58" y="135"/>
                </a:cxn>
                <a:cxn ang="0">
                  <a:pos x="58" y="236"/>
                </a:cxn>
                <a:cxn ang="0">
                  <a:pos x="61" y="223"/>
                </a:cxn>
                <a:cxn ang="0">
                  <a:pos x="73" y="208"/>
                </a:cxn>
                <a:cxn ang="0">
                  <a:pos x="97" y="200"/>
                </a:cxn>
                <a:cxn ang="0">
                  <a:pos x="99" y="207"/>
                </a:cxn>
                <a:cxn ang="0">
                  <a:pos x="97" y="220"/>
                </a:cxn>
                <a:cxn ang="0">
                  <a:pos x="87" y="235"/>
                </a:cxn>
                <a:cxn ang="0">
                  <a:pos x="58" y="245"/>
                </a:cxn>
                <a:cxn ang="0">
                  <a:pos x="52" y="425"/>
                </a:cxn>
              </a:cxnLst>
              <a:rect l="0" t="0" r="r" b="b"/>
              <a:pathLst>
                <a:path w="111" h="425">
                  <a:moveTo>
                    <a:pt x="52" y="425"/>
                  </a:moveTo>
                  <a:lnTo>
                    <a:pt x="52" y="272"/>
                  </a:lnTo>
                  <a:lnTo>
                    <a:pt x="50" y="270"/>
                  </a:lnTo>
                  <a:lnTo>
                    <a:pt x="44" y="270"/>
                  </a:lnTo>
                  <a:lnTo>
                    <a:pt x="35" y="269"/>
                  </a:lnTo>
                  <a:lnTo>
                    <a:pt x="26" y="265"/>
                  </a:lnTo>
                  <a:lnTo>
                    <a:pt x="17" y="258"/>
                  </a:lnTo>
                  <a:lnTo>
                    <a:pt x="8" y="249"/>
                  </a:lnTo>
                  <a:lnTo>
                    <a:pt x="3" y="236"/>
                  </a:lnTo>
                  <a:lnTo>
                    <a:pt x="0" y="219"/>
                  </a:lnTo>
                  <a:lnTo>
                    <a:pt x="3" y="219"/>
                  </a:lnTo>
                  <a:lnTo>
                    <a:pt x="8" y="219"/>
                  </a:lnTo>
                  <a:lnTo>
                    <a:pt x="15" y="220"/>
                  </a:lnTo>
                  <a:lnTo>
                    <a:pt x="25" y="223"/>
                  </a:lnTo>
                  <a:lnTo>
                    <a:pt x="33" y="227"/>
                  </a:lnTo>
                  <a:lnTo>
                    <a:pt x="41" y="235"/>
                  </a:lnTo>
                  <a:lnTo>
                    <a:pt x="48" y="247"/>
                  </a:lnTo>
                  <a:lnTo>
                    <a:pt x="52" y="265"/>
                  </a:lnTo>
                  <a:lnTo>
                    <a:pt x="52" y="168"/>
                  </a:lnTo>
                  <a:lnTo>
                    <a:pt x="50" y="168"/>
                  </a:lnTo>
                  <a:lnTo>
                    <a:pt x="44" y="168"/>
                  </a:lnTo>
                  <a:lnTo>
                    <a:pt x="35" y="165"/>
                  </a:lnTo>
                  <a:lnTo>
                    <a:pt x="26" y="161"/>
                  </a:lnTo>
                  <a:lnTo>
                    <a:pt x="17" y="156"/>
                  </a:lnTo>
                  <a:lnTo>
                    <a:pt x="8" y="146"/>
                  </a:lnTo>
                  <a:lnTo>
                    <a:pt x="3" y="134"/>
                  </a:lnTo>
                  <a:lnTo>
                    <a:pt x="0" y="116"/>
                  </a:lnTo>
                  <a:lnTo>
                    <a:pt x="3" y="116"/>
                  </a:lnTo>
                  <a:lnTo>
                    <a:pt x="10" y="118"/>
                  </a:lnTo>
                  <a:lnTo>
                    <a:pt x="19" y="120"/>
                  </a:lnTo>
                  <a:lnTo>
                    <a:pt x="29" y="125"/>
                  </a:lnTo>
                  <a:lnTo>
                    <a:pt x="39" y="133"/>
                  </a:lnTo>
                  <a:lnTo>
                    <a:pt x="48" y="145"/>
                  </a:lnTo>
                  <a:lnTo>
                    <a:pt x="52" y="161"/>
                  </a:lnTo>
                  <a:lnTo>
                    <a:pt x="52" y="52"/>
                  </a:lnTo>
                  <a:lnTo>
                    <a:pt x="53" y="50"/>
                  </a:lnTo>
                  <a:lnTo>
                    <a:pt x="53" y="44"/>
                  </a:lnTo>
                  <a:lnTo>
                    <a:pt x="54" y="36"/>
                  </a:lnTo>
                  <a:lnTo>
                    <a:pt x="58" y="26"/>
                  </a:lnTo>
                  <a:lnTo>
                    <a:pt x="65" y="17"/>
                  </a:lnTo>
                  <a:lnTo>
                    <a:pt x="75" y="9"/>
                  </a:lnTo>
                  <a:lnTo>
                    <a:pt x="87" y="3"/>
                  </a:lnTo>
                  <a:lnTo>
                    <a:pt x="104" y="0"/>
                  </a:lnTo>
                  <a:lnTo>
                    <a:pt x="103" y="3"/>
                  </a:lnTo>
                  <a:lnTo>
                    <a:pt x="102" y="11"/>
                  </a:lnTo>
                  <a:lnTo>
                    <a:pt x="99" y="21"/>
                  </a:lnTo>
                  <a:lnTo>
                    <a:pt x="92" y="32"/>
                  </a:lnTo>
                  <a:lnTo>
                    <a:pt x="84" y="42"/>
                  </a:lnTo>
                  <a:lnTo>
                    <a:pt x="73" y="49"/>
                  </a:lnTo>
                  <a:lnTo>
                    <a:pt x="58" y="52"/>
                  </a:lnTo>
                  <a:lnTo>
                    <a:pt x="58" y="130"/>
                  </a:lnTo>
                  <a:lnTo>
                    <a:pt x="58" y="127"/>
                  </a:lnTo>
                  <a:lnTo>
                    <a:pt x="60" y="122"/>
                  </a:lnTo>
                  <a:lnTo>
                    <a:pt x="61" y="112"/>
                  </a:lnTo>
                  <a:lnTo>
                    <a:pt x="65" y="103"/>
                  </a:lnTo>
                  <a:lnTo>
                    <a:pt x="72" y="94"/>
                  </a:lnTo>
                  <a:lnTo>
                    <a:pt x="80" y="85"/>
                  </a:lnTo>
                  <a:lnTo>
                    <a:pt x="93" y="80"/>
                  </a:lnTo>
                  <a:lnTo>
                    <a:pt x="110" y="77"/>
                  </a:lnTo>
                  <a:lnTo>
                    <a:pt x="111" y="80"/>
                  </a:lnTo>
                  <a:lnTo>
                    <a:pt x="111" y="84"/>
                  </a:lnTo>
                  <a:lnTo>
                    <a:pt x="111" y="91"/>
                  </a:lnTo>
                  <a:lnTo>
                    <a:pt x="110" y="100"/>
                  </a:lnTo>
                  <a:lnTo>
                    <a:pt x="107" y="108"/>
                  </a:lnTo>
                  <a:lnTo>
                    <a:pt x="100" y="118"/>
                  </a:lnTo>
                  <a:lnTo>
                    <a:pt x="91" y="126"/>
                  </a:lnTo>
                  <a:lnTo>
                    <a:pt x="77" y="133"/>
                  </a:lnTo>
                  <a:lnTo>
                    <a:pt x="58" y="135"/>
                  </a:lnTo>
                  <a:lnTo>
                    <a:pt x="58" y="239"/>
                  </a:lnTo>
                  <a:lnTo>
                    <a:pt x="58" y="236"/>
                  </a:lnTo>
                  <a:lnTo>
                    <a:pt x="60" y="231"/>
                  </a:lnTo>
                  <a:lnTo>
                    <a:pt x="61" y="223"/>
                  </a:lnTo>
                  <a:lnTo>
                    <a:pt x="66" y="215"/>
                  </a:lnTo>
                  <a:lnTo>
                    <a:pt x="73" y="208"/>
                  </a:lnTo>
                  <a:lnTo>
                    <a:pt x="83" y="203"/>
                  </a:lnTo>
                  <a:lnTo>
                    <a:pt x="97" y="200"/>
                  </a:lnTo>
                  <a:lnTo>
                    <a:pt x="97" y="201"/>
                  </a:lnTo>
                  <a:lnTo>
                    <a:pt x="99" y="207"/>
                  </a:lnTo>
                  <a:lnTo>
                    <a:pt x="99" y="212"/>
                  </a:lnTo>
                  <a:lnTo>
                    <a:pt x="97" y="220"/>
                  </a:lnTo>
                  <a:lnTo>
                    <a:pt x="93" y="228"/>
                  </a:lnTo>
                  <a:lnTo>
                    <a:pt x="87" y="235"/>
                  </a:lnTo>
                  <a:lnTo>
                    <a:pt x="75" y="242"/>
                  </a:lnTo>
                  <a:lnTo>
                    <a:pt x="58" y="245"/>
                  </a:lnTo>
                  <a:lnTo>
                    <a:pt x="58" y="425"/>
                  </a:lnTo>
                  <a:lnTo>
                    <a:pt x="52" y="425"/>
                  </a:lnTo>
                  <a:close/>
                </a:path>
              </a:pathLst>
            </a:custGeom>
            <a:solidFill>
              <a:srgbClr val="D7D7D7"/>
            </a:solidFill>
            <a:ln w="0">
              <a:solidFill>
                <a:srgbClr val="D7D7D7"/>
              </a:solidFill>
              <a:prstDash val="solid"/>
              <a:round/>
              <a:headEnd/>
              <a:tailEnd/>
            </a:ln>
          </p:spPr>
          <p:txBody>
            <a:bodyPr/>
            <a:lstStyle/>
            <a:p>
              <a:endParaRPr lang="en-US"/>
            </a:p>
          </p:txBody>
        </p:sp>
        <p:sp>
          <p:nvSpPr>
            <p:cNvPr id="3091" name="Freeform 19"/>
            <p:cNvSpPr>
              <a:spLocks/>
            </p:cNvSpPr>
            <p:nvPr/>
          </p:nvSpPr>
          <p:spPr bwMode="gray">
            <a:xfrm>
              <a:off x="2065" y="361"/>
              <a:ext cx="100" cy="228"/>
            </a:xfrm>
            <a:custGeom>
              <a:avLst/>
              <a:gdLst/>
              <a:ahLst/>
              <a:cxnLst>
                <a:cxn ang="0">
                  <a:pos x="52" y="176"/>
                </a:cxn>
                <a:cxn ang="0">
                  <a:pos x="59" y="176"/>
                </a:cxn>
                <a:cxn ang="0">
                  <a:pos x="74" y="169"/>
                </a:cxn>
                <a:cxn ang="0">
                  <a:pos x="86" y="154"/>
                </a:cxn>
                <a:cxn ang="0">
                  <a:pos x="86" y="141"/>
                </a:cxn>
                <a:cxn ang="0">
                  <a:pos x="74" y="143"/>
                </a:cxn>
                <a:cxn ang="0">
                  <a:pos x="58" y="158"/>
                </a:cxn>
                <a:cxn ang="0">
                  <a:pos x="52" y="118"/>
                </a:cxn>
                <a:cxn ang="0">
                  <a:pos x="61" y="116"/>
                </a:cxn>
                <a:cxn ang="0">
                  <a:pos x="78" y="110"/>
                </a:cxn>
                <a:cxn ang="0">
                  <a:pos x="92" y="92"/>
                </a:cxn>
                <a:cxn ang="0">
                  <a:pos x="92" y="77"/>
                </a:cxn>
                <a:cxn ang="0">
                  <a:pos x="81" y="79"/>
                </a:cxn>
                <a:cxn ang="0">
                  <a:pos x="65" y="88"/>
                </a:cxn>
                <a:cxn ang="0">
                  <a:pos x="52" y="115"/>
                </a:cxn>
                <a:cxn ang="0">
                  <a:pos x="55" y="48"/>
                </a:cxn>
                <a:cxn ang="0">
                  <a:pos x="67" y="45"/>
                </a:cxn>
                <a:cxn ang="0">
                  <a:pos x="85" y="37"/>
                </a:cxn>
                <a:cxn ang="0">
                  <a:pos x="97" y="17"/>
                </a:cxn>
                <a:cxn ang="0">
                  <a:pos x="97" y="0"/>
                </a:cxn>
                <a:cxn ang="0">
                  <a:pos x="83" y="3"/>
                </a:cxn>
                <a:cxn ang="0">
                  <a:pos x="65" y="14"/>
                </a:cxn>
                <a:cxn ang="0">
                  <a:pos x="50" y="45"/>
                </a:cxn>
                <a:cxn ang="0">
                  <a:pos x="47" y="35"/>
                </a:cxn>
                <a:cxn ang="0">
                  <a:pos x="38" y="18"/>
                </a:cxn>
                <a:cxn ang="0">
                  <a:pos x="16" y="3"/>
                </a:cxn>
                <a:cxn ang="0">
                  <a:pos x="1" y="3"/>
                </a:cxn>
                <a:cxn ang="0">
                  <a:pos x="5" y="19"/>
                </a:cxn>
                <a:cxn ang="0">
                  <a:pos x="19" y="38"/>
                </a:cxn>
                <a:cxn ang="0">
                  <a:pos x="47" y="48"/>
                </a:cxn>
                <a:cxn ang="0">
                  <a:pos x="47" y="132"/>
                </a:cxn>
                <a:cxn ang="0">
                  <a:pos x="42" y="118"/>
                </a:cxn>
                <a:cxn ang="0">
                  <a:pos x="25" y="103"/>
                </a:cxn>
                <a:cxn ang="0">
                  <a:pos x="12" y="103"/>
                </a:cxn>
                <a:cxn ang="0">
                  <a:pos x="16" y="116"/>
                </a:cxn>
                <a:cxn ang="0">
                  <a:pos x="25" y="132"/>
                </a:cxn>
                <a:cxn ang="0">
                  <a:pos x="47" y="141"/>
                </a:cxn>
                <a:cxn ang="0">
                  <a:pos x="52" y="228"/>
                </a:cxn>
              </a:cxnLst>
              <a:rect l="0" t="0" r="r" b="b"/>
              <a:pathLst>
                <a:path w="100" h="228">
                  <a:moveTo>
                    <a:pt x="52" y="228"/>
                  </a:moveTo>
                  <a:lnTo>
                    <a:pt x="52" y="176"/>
                  </a:lnTo>
                  <a:lnTo>
                    <a:pt x="55" y="176"/>
                  </a:lnTo>
                  <a:lnTo>
                    <a:pt x="59" y="176"/>
                  </a:lnTo>
                  <a:lnTo>
                    <a:pt x="67" y="173"/>
                  </a:lnTo>
                  <a:lnTo>
                    <a:pt x="74" y="169"/>
                  </a:lnTo>
                  <a:lnTo>
                    <a:pt x="81" y="163"/>
                  </a:lnTo>
                  <a:lnTo>
                    <a:pt x="86" y="154"/>
                  </a:lnTo>
                  <a:lnTo>
                    <a:pt x="88" y="141"/>
                  </a:lnTo>
                  <a:lnTo>
                    <a:pt x="86" y="141"/>
                  </a:lnTo>
                  <a:lnTo>
                    <a:pt x="81" y="142"/>
                  </a:lnTo>
                  <a:lnTo>
                    <a:pt x="74" y="143"/>
                  </a:lnTo>
                  <a:lnTo>
                    <a:pt x="66" y="149"/>
                  </a:lnTo>
                  <a:lnTo>
                    <a:pt x="58" y="158"/>
                  </a:lnTo>
                  <a:lnTo>
                    <a:pt x="52" y="173"/>
                  </a:lnTo>
                  <a:lnTo>
                    <a:pt x="52" y="118"/>
                  </a:lnTo>
                  <a:lnTo>
                    <a:pt x="55" y="118"/>
                  </a:lnTo>
                  <a:lnTo>
                    <a:pt x="61" y="116"/>
                  </a:lnTo>
                  <a:lnTo>
                    <a:pt x="69" y="115"/>
                  </a:lnTo>
                  <a:lnTo>
                    <a:pt x="78" y="110"/>
                  </a:lnTo>
                  <a:lnTo>
                    <a:pt x="86" y="103"/>
                  </a:lnTo>
                  <a:lnTo>
                    <a:pt x="92" y="92"/>
                  </a:lnTo>
                  <a:lnTo>
                    <a:pt x="94" y="77"/>
                  </a:lnTo>
                  <a:lnTo>
                    <a:pt x="92" y="77"/>
                  </a:lnTo>
                  <a:lnTo>
                    <a:pt x="88" y="77"/>
                  </a:lnTo>
                  <a:lnTo>
                    <a:pt x="81" y="79"/>
                  </a:lnTo>
                  <a:lnTo>
                    <a:pt x="73" y="81"/>
                  </a:lnTo>
                  <a:lnTo>
                    <a:pt x="65" y="88"/>
                  </a:lnTo>
                  <a:lnTo>
                    <a:pt x="58" y="99"/>
                  </a:lnTo>
                  <a:lnTo>
                    <a:pt x="52" y="115"/>
                  </a:lnTo>
                  <a:lnTo>
                    <a:pt x="52" y="48"/>
                  </a:lnTo>
                  <a:lnTo>
                    <a:pt x="55" y="48"/>
                  </a:lnTo>
                  <a:lnTo>
                    <a:pt x="61" y="48"/>
                  </a:lnTo>
                  <a:lnTo>
                    <a:pt x="67" y="45"/>
                  </a:lnTo>
                  <a:lnTo>
                    <a:pt x="77" y="42"/>
                  </a:lnTo>
                  <a:lnTo>
                    <a:pt x="85" y="37"/>
                  </a:lnTo>
                  <a:lnTo>
                    <a:pt x="92" y="27"/>
                  </a:lnTo>
                  <a:lnTo>
                    <a:pt x="97" y="17"/>
                  </a:lnTo>
                  <a:lnTo>
                    <a:pt x="100" y="0"/>
                  </a:lnTo>
                  <a:lnTo>
                    <a:pt x="97" y="0"/>
                  </a:lnTo>
                  <a:lnTo>
                    <a:pt x="92" y="0"/>
                  </a:lnTo>
                  <a:lnTo>
                    <a:pt x="83" y="3"/>
                  </a:lnTo>
                  <a:lnTo>
                    <a:pt x="74" y="7"/>
                  </a:lnTo>
                  <a:lnTo>
                    <a:pt x="65" y="14"/>
                  </a:lnTo>
                  <a:lnTo>
                    <a:pt x="56" y="27"/>
                  </a:lnTo>
                  <a:lnTo>
                    <a:pt x="50" y="45"/>
                  </a:lnTo>
                  <a:lnTo>
                    <a:pt x="50" y="42"/>
                  </a:lnTo>
                  <a:lnTo>
                    <a:pt x="47" y="35"/>
                  </a:lnTo>
                  <a:lnTo>
                    <a:pt x="43" y="27"/>
                  </a:lnTo>
                  <a:lnTo>
                    <a:pt x="38" y="18"/>
                  </a:lnTo>
                  <a:lnTo>
                    <a:pt x="28" y="10"/>
                  </a:lnTo>
                  <a:lnTo>
                    <a:pt x="16" y="3"/>
                  </a:lnTo>
                  <a:lnTo>
                    <a:pt x="0" y="0"/>
                  </a:lnTo>
                  <a:lnTo>
                    <a:pt x="1" y="3"/>
                  </a:lnTo>
                  <a:lnTo>
                    <a:pt x="3" y="10"/>
                  </a:lnTo>
                  <a:lnTo>
                    <a:pt x="5" y="19"/>
                  </a:lnTo>
                  <a:lnTo>
                    <a:pt x="11" y="29"/>
                  </a:lnTo>
                  <a:lnTo>
                    <a:pt x="19" y="38"/>
                  </a:lnTo>
                  <a:lnTo>
                    <a:pt x="31" y="45"/>
                  </a:lnTo>
                  <a:lnTo>
                    <a:pt x="47" y="48"/>
                  </a:lnTo>
                  <a:lnTo>
                    <a:pt x="47" y="135"/>
                  </a:lnTo>
                  <a:lnTo>
                    <a:pt x="47" y="132"/>
                  </a:lnTo>
                  <a:lnTo>
                    <a:pt x="46" y="126"/>
                  </a:lnTo>
                  <a:lnTo>
                    <a:pt x="42" y="118"/>
                  </a:lnTo>
                  <a:lnTo>
                    <a:pt x="35" y="110"/>
                  </a:lnTo>
                  <a:lnTo>
                    <a:pt x="25" y="103"/>
                  </a:lnTo>
                  <a:lnTo>
                    <a:pt x="12" y="100"/>
                  </a:lnTo>
                  <a:lnTo>
                    <a:pt x="12" y="103"/>
                  </a:lnTo>
                  <a:lnTo>
                    <a:pt x="13" y="108"/>
                  </a:lnTo>
                  <a:lnTo>
                    <a:pt x="16" y="116"/>
                  </a:lnTo>
                  <a:lnTo>
                    <a:pt x="20" y="124"/>
                  </a:lnTo>
                  <a:lnTo>
                    <a:pt x="25" y="132"/>
                  </a:lnTo>
                  <a:lnTo>
                    <a:pt x="35" y="139"/>
                  </a:lnTo>
                  <a:lnTo>
                    <a:pt x="47" y="141"/>
                  </a:lnTo>
                  <a:lnTo>
                    <a:pt x="47" y="228"/>
                  </a:lnTo>
                  <a:lnTo>
                    <a:pt x="52" y="228"/>
                  </a:lnTo>
                  <a:close/>
                </a:path>
              </a:pathLst>
            </a:custGeom>
            <a:solidFill>
              <a:srgbClr val="D7D7D7"/>
            </a:solidFill>
            <a:ln w="0">
              <a:solidFill>
                <a:srgbClr val="D7D7D7"/>
              </a:solidFill>
              <a:prstDash val="solid"/>
              <a:round/>
              <a:headEnd/>
              <a:tailEnd/>
            </a:ln>
          </p:spPr>
          <p:txBody>
            <a:bodyPr/>
            <a:lstStyle/>
            <a:p>
              <a:endParaRPr lang="en-US"/>
            </a:p>
          </p:txBody>
        </p:sp>
        <p:sp>
          <p:nvSpPr>
            <p:cNvPr id="3092" name="Freeform 20"/>
            <p:cNvSpPr>
              <a:spLocks/>
            </p:cNvSpPr>
            <p:nvPr/>
          </p:nvSpPr>
          <p:spPr bwMode="gray">
            <a:xfrm>
              <a:off x="2921" y="361"/>
              <a:ext cx="100" cy="228"/>
            </a:xfrm>
            <a:custGeom>
              <a:avLst/>
              <a:gdLst/>
              <a:ahLst/>
              <a:cxnLst>
                <a:cxn ang="0">
                  <a:pos x="53" y="176"/>
                </a:cxn>
                <a:cxn ang="0">
                  <a:pos x="60" y="176"/>
                </a:cxn>
                <a:cxn ang="0">
                  <a:pos x="74" y="169"/>
                </a:cxn>
                <a:cxn ang="0">
                  <a:pos x="87" y="154"/>
                </a:cxn>
                <a:cxn ang="0">
                  <a:pos x="87" y="141"/>
                </a:cxn>
                <a:cxn ang="0">
                  <a:pos x="74" y="143"/>
                </a:cxn>
                <a:cxn ang="0">
                  <a:pos x="60" y="158"/>
                </a:cxn>
                <a:cxn ang="0">
                  <a:pos x="53" y="118"/>
                </a:cxn>
                <a:cxn ang="0">
                  <a:pos x="61" y="116"/>
                </a:cxn>
                <a:cxn ang="0">
                  <a:pos x="78" y="110"/>
                </a:cxn>
                <a:cxn ang="0">
                  <a:pos x="92" y="92"/>
                </a:cxn>
                <a:cxn ang="0">
                  <a:pos x="92" y="77"/>
                </a:cxn>
                <a:cxn ang="0">
                  <a:pos x="81" y="79"/>
                </a:cxn>
                <a:cxn ang="0">
                  <a:pos x="65" y="88"/>
                </a:cxn>
                <a:cxn ang="0">
                  <a:pos x="53" y="115"/>
                </a:cxn>
                <a:cxn ang="0">
                  <a:pos x="56" y="48"/>
                </a:cxn>
                <a:cxn ang="0">
                  <a:pos x="68" y="45"/>
                </a:cxn>
                <a:cxn ang="0">
                  <a:pos x="85" y="37"/>
                </a:cxn>
                <a:cxn ang="0">
                  <a:pos x="97" y="17"/>
                </a:cxn>
                <a:cxn ang="0">
                  <a:pos x="97" y="0"/>
                </a:cxn>
                <a:cxn ang="0">
                  <a:pos x="84" y="3"/>
                </a:cxn>
                <a:cxn ang="0">
                  <a:pos x="65" y="14"/>
                </a:cxn>
                <a:cxn ang="0">
                  <a:pos x="50" y="45"/>
                </a:cxn>
                <a:cxn ang="0">
                  <a:pos x="47" y="35"/>
                </a:cxn>
                <a:cxn ang="0">
                  <a:pos x="38" y="18"/>
                </a:cxn>
                <a:cxn ang="0">
                  <a:pos x="16" y="3"/>
                </a:cxn>
                <a:cxn ang="0">
                  <a:pos x="2" y="3"/>
                </a:cxn>
                <a:cxn ang="0">
                  <a:pos x="6" y="19"/>
                </a:cxn>
                <a:cxn ang="0">
                  <a:pos x="19" y="38"/>
                </a:cxn>
                <a:cxn ang="0">
                  <a:pos x="47" y="48"/>
                </a:cxn>
                <a:cxn ang="0">
                  <a:pos x="47" y="132"/>
                </a:cxn>
                <a:cxn ang="0">
                  <a:pos x="42" y="118"/>
                </a:cxn>
                <a:cxn ang="0">
                  <a:pos x="26" y="103"/>
                </a:cxn>
                <a:cxn ang="0">
                  <a:pos x="12" y="103"/>
                </a:cxn>
                <a:cxn ang="0">
                  <a:pos x="16" y="116"/>
                </a:cxn>
                <a:cxn ang="0">
                  <a:pos x="26" y="132"/>
                </a:cxn>
                <a:cxn ang="0">
                  <a:pos x="47" y="141"/>
                </a:cxn>
                <a:cxn ang="0">
                  <a:pos x="53" y="228"/>
                </a:cxn>
              </a:cxnLst>
              <a:rect l="0" t="0" r="r" b="b"/>
              <a:pathLst>
                <a:path w="100" h="228">
                  <a:moveTo>
                    <a:pt x="53" y="228"/>
                  </a:moveTo>
                  <a:lnTo>
                    <a:pt x="53" y="176"/>
                  </a:lnTo>
                  <a:lnTo>
                    <a:pt x="56" y="176"/>
                  </a:lnTo>
                  <a:lnTo>
                    <a:pt x="60" y="176"/>
                  </a:lnTo>
                  <a:lnTo>
                    <a:pt x="68" y="173"/>
                  </a:lnTo>
                  <a:lnTo>
                    <a:pt x="74" y="169"/>
                  </a:lnTo>
                  <a:lnTo>
                    <a:pt x="81" y="163"/>
                  </a:lnTo>
                  <a:lnTo>
                    <a:pt x="87" y="154"/>
                  </a:lnTo>
                  <a:lnTo>
                    <a:pt x="88" y="141"/>
                  </a:lnTo>
                  <a:lnTo>
                    <a:pt x="87" y="141"/>
                  </a:lnTo>
                  <a:lnTo>
                    <a:pt x="81" y="142"/>
                  </a:lnTo>
                  <a:lnTo>
                    <a:pt x="74" y="143"/>
                  </a:lnTo>
                  <a:lnTo>
                    <a:pt x="66" y="149"/>
                  </a:lnTo>
                  <a:lnTo>
                    <a:pt x="60" y="158"/>
                  </a:lnTo>
                  <a:lnTo>
                    <a:pt x="53" y="173"/>
                  </a:lnTo>
                  <a:lnTo>
                    <a:pt x="53" y="118"/>
                  </a:lnTo>
                  <a:lnTo>
                    <a:pt x="56" y="118"/>
                  </a:lnTo>
                  <a:lnTo>
                    <a:pt x="61" y="116"/>
                  </a:lnTo>
                  <a:lnTo>
                    <a:pt x="69" y="115"/>
                  </a:lnTo>
                  <a:lnTo>
                    <a:pt x="78" y="110"/>
                  </a:lnTo>
                  <a:lnTo>
                    <a:pt x="87" y="103"/>
                  </a:lnTo>
                  <a:lnTo>
                    <a:pt x="92" y="92"/>
                  </a:lnTo>
                  <a:lnTo>
                    <a:pt x="95" y="77"/>
                  </a:lnTo>
                  <a:lnTo>
                    <a:pt x="92" y="77"/>
                  </a:lnTo>
                  <a:lnTo>
                    <a:pt x="88" y="77"/>
                  </a:lnTo>
                  <a:lnTo>
                    <a:pt x="81" y="79"/>
                  </a:lnTo>
                  <a:lnTo>
                    <a:pt x="73" y="81"/>
                  </a:lnTo>
                  <a:lnTo>
                    <a:pt x="65" y="88"/>
                  </a:lnTo>
                  <a:lnTo>
                    <a:pt x="58" y="99"/>
                  </a:lnTo>
                  <a:lnTo>
                    <a:pt x="53" y="115"/>
                  </a:lnTo>
                  <a:lnTo>
                    <a:pt x="53" y="48"/>
                  </a:lnTo>
                  <a:lnTo>
                    <a:pt x="56" y="48"/>
                  </a:lnTo>
                  <a:lnTo>
                    <a:pt x="61" y="48"/>
                  </a:lnTo>
                  <a:lnTo>
                    <a:pt x="68" y="45"/>
                  </a:lnTo>
                  <a:lnTo>
                    <a:pt x="77" y="42"/>
                  </a:lnTo>
                  <a:lnTo>
                    <a:pt x="85" y="37"/>
                  </a:lnTo>
                  <a:lnTo>
                    <a:pt x="93" y="27"/>
                  </a:lnTo>
                  <a:lnTo>
                    <a:pt x="97" y="17"/>
                  </a:lnTo>
                  <a:lnTo>
                    <a:pt x="100" y="0"/>
                  </a:lnTo>
                  <a:lnTo>
                    <a:pt x="97" y="0"/>
                  </a:lnTo>
                  <a:lnTo>
                    <a:pt x="92" y="0"/>
                  </a:lnTo>
                  <a:lnTo>
                    <a:pt x="84" y="3"/>
                  </a:lnTo>
                  <a:lnTo>
                    <a:pt x="74" y="7"/>
                  </a:lnTo>
                  <a:lnTo>
                    <a:pt x="65" y="14"/>
                  </a:lnTo>
                  <a:lnTo>
                    <a:pt x="57" y="27"/>
                  </a:lnTo>
                  <a:lnTo>
                    <a:pt x="50" y="45"/>
                  </a:lnTo>
                  <a:lnTo>
                    <a:pt x="50" y="42"/>
                  </a:lnTo>
                  <a:lnTo>
                    <a:pt x="47" y="35"/>
                  </a:lnTo>
                  <a:lnTo>
                    <a:pt x="43" y="27"/>
                  </a:lnTo>
                  <a:lnTo>
                    <a:pt x="38" y="18"/>
                  </a:lnTo>
                  <a:lnTo>
                    <a:pt x="29" y="10"/>
                  </a:lnTo>
                  <a:lnTo>
                    <a:pt x="16" y="3"/>
                  </a:lnTo>
                  <a:lnTo>
                    <a:pt x="0" y="0"/>
                  </a:lnTo>
                  <a:lnTo>
                    <a:pt x="2" y="3"/>
                  </a:lnTo>
                  <a:lnTo>
                    <a:pt x="3" y="10"/>
                  </a:lnTo>
                  <a:lnTo>
                    <a:pt x="6" y="19"/>
                  </a:lnTo>
                  <a:lnTo>
                    <a:pt x="11" y="29"/>
                  </a:lnTo>
                  <a:lnTo>
                    <a:pt x="19" y="38"/>
                  </a:lnTo>
                  <a:lnTo>
                    <a:pt x="31" y="45"/>
                  </a:lnTo>
                  <a:lnTo>
                    <a:pt x="47" y="48"/>
                  </a:lnTo>
                  <a:lnTo>
                    <a:pt x="47" y="135"/>
                  </a:lnTo>
                  <a:lnTo>
                    <a:pt x="47" y="132"/>
                  </a:lnTo>
                  <a:lnTo>
                    <a:pt x="46" y="126"/>
                  </a:lnTo>
                  <a:lnTo>
                    <a:pt x="42" y="118"/>
                  </a:lnTo>
                  <a:lnTo>
                    <a:pt x="35" y="110"/>
                  </a:lnTo>
                  <a:lnTo>
                    <a:pt x="26" y="103"/>
                  </a:lnTo>
                  <a:lnTo>
                    <a:pt x="12" y="100"/>
                  </a:lnTo>
                  <a:lnTo>
                    <a:pt x="12" y="103"/>
                  </a:lnTo>
                  <a:lnTo>
                    <a:pt x="14" y="108"/>
                  </a:lnTo>
                  <a:lnTo>
                    <a:pt x="16" y="116"/>
                  </a:lnTo>
                  <a:lnTo>
                    <a:pt x="20" y="124"/>
                  </a:lnTo>
                  <a:lnTo>
                    <a:pt x="26" y="132"/>
                  </a:lnTo>
                  <a:lnTo>
                    <a:pt x="35" y="139"/>
                  </a:lnTo>
                  <a:lnTo>
                    <a:pt x="47" y="141"/>
                  </a:lnTo>
                  <a:lnTo>
                    <a:pt x="47" y="228"/>
                  </a:lnTo>
                  <a:lnTo>
                    <a:pt x="53" y="228"/>
                  </a:lnTo>
                  <a:close/>
                </a:path>
              </a:pathLst>
            </a:custGeom>
            <a:solidFill>
              <a:srgbClr val="D7D7D7"/>
            </a:solidFill>
            <a:ln w="0">
              <a:solidFill>
                <a:srgbClr val="D7D7D7"/>
              </a:solidFill>
              <a:prstDash val="solid"/>
              <a:round/>
              <a:headEnd/>
              <a:tailEnd/>
            </a:ln>
          </p:spPr>
          <p:txBody>
            <a:bodyPr/>
            <a:lstStyle/>
            <a:p>
              <a:endParaRPr lang="en-US"/>
            </a:p>
          </p:txBody>
        </p:sp>
        <p:sp>
          <p:nvSpPr>
            <p:cNvPr id="3093" name="Freeform 21"/>
            <p:cNvSpPr>
              <a:spLocks/>
            </p:cNvSpPr>
            <p:nvPr/>
          </p:nvSpPr>
          <p:spPr bwMode="gray">
            <a:xfrm>
              <a:off x="2273" y="187"/>
              <a:ext cx="175" cy="402"/>
            </a:xfrm>
            <a:custGeom>
              <a:avLst/>
              <a:gdLst/>
              <a:ahLst/>
              <a:cxnLst>
                <a:cxn ang="0">
                  <a:pos x="93" y="309"/>
                </a:cxn>
                <a:cxn ang="0">
                  <a:pos x="101" y="309"/>
                </a:cxn>
                <a:cxn ang="0">
                  <a:pos x="118" y="304"/>
                </a:cxn>
                <a:cxn ang="0">
                  <a:pos x="138" y="292"/>
                </a:cxn>
                <a:cxn ang="0">
                  <a:pos x="152" y="266"/>
                </a:cxn>
                <a:cxn ang="0">
                  <a:pos x="152" y="247"/>
                </a:cxn>
                <a:cxn ang="0">
                  <a:pos x="138" y="250"/>
                </a:cxn>
                <a:cxn ang="0">
                  <a:pos x="120" y="259"/>
                </a:cxn>
                <a:cxn ang="0">
                  <a:pos x="99" y="285"/>
                </a:cxn>
                <a:cxn ang="0">
                  <a:pos x="93" y="207"/>
                </a:cxn>
                <a:cxn ang="0">
                  <a:pos x="102" y="205"/>
                </a:cxn>
                <a:cxn ang="0">
                  <a:pos x="122" y="200"/>
                </a:cxn>
                <a:cxn ang="0">
                  <a:pos x="147" y="185"/>
                </a:cxn>
                <a:cxn ang="0">
                  <a:pos x="163" y="155"/>
                </a:cxn>
                <a:cxn ang="0">
                  <a:pos x="163" y="134"/>
                </a:cxn>
                <a:cxn ang="0">
                  <a:pos x="149" y="135"/>
                </a:cxn>
                <a:cxn ang="0">
                  <a:pos x="129" y="142"/>
                </a:cxn>
                <a:cxn ang="0">
                  <a:pos x="107" y="162"/>
                </a:cxn>
                <a:cxn ang="0">
                  <a:pos x="93" y="201"/>
                </a:cxn>
                <a:cxn ang="0">
                  <a:pos x="95" y="83"/>
                </a:cxn>
                <a:cxn ang="0">
                  <a:pos x="110" y="81"/>
                </a:cxn>
                <a:cxn ang="0">
                  <a:pos x="134" y="73"/>
                </a:cxn>
                <a:cxn ang="0">
                  <a:pos x="157" y="54"/>
                </a:cxn>
                <a:cxn ang="0">
                  <a:pos x="174" y="23"/>
                </a:cxn>
                <a:cxn ang="0">
                  <a:pos x="174" y="0"/>
                </a:cxn>
                <a:cxn ang="0">
                  <a:pos x="157" y="2"/>
                </a:cxn>
                <a:cxn ang="0">
                  <a:pos x="133" y="10"/>
                </a:cxn>
                <a:cxn ang="0">
                  <a:pos x="107" y="33"/>
                </a:cxn>
                <a:cxn ang="0">
                  <a:pos x="87" y="77"/>
                </a:cxn>
                <a:cxn ang="0">
                  <a:pos x="85" y="68"/>
                </a:cxn>
                <a:cxn ang="0">
                  <a:pos x="75" y="46"/>
                </a:cxn>
                <a:cxn ang="0">
                  <a:pos x="55" y="21"/>
                </a:cxn>
                <a:cxn ang="0">
                  <a:pos x="22" y="3"/>
                </a:cxn>
                <a:cxn ang="0">
                  <a:pos x="1" y="3"/>
                </a:cxn>
                <a:cxn ang="0">
                  <a:pos x="4" y="18"/>
                </a:cxn>
                <a:cxn ang="0">
                  <a:pos x="12" y="42"/>
                </a:cxn>
                <a:cxn ang="0">
                  <a:pos x="31" y="65"/>
                </a:cxn>
                <a:cxn ang="0">
                  <a:pos x="62" y="81"/>
                </a:cxn>
                <a:cxn ang="0">
                  <a:pos x="82" y="238"/>
                </a:cxn>
                <a:cxn ang="0">
                  <a:pos x="80" y="228"/>
                </a:cxn>
                <a:cxn ang="0">
                  <a:pos x="72" y="207"/>
                </a:cxn>
                <a:cxn ang="0">
                  <a:pos x="55" y="185"/>
                </a:cxn>
                <a:cxn ang="0">
                  <a:pos x="21" y="176"/>
                </a:cxn>
                <a:cxn ang="0">
                  <a:pos x="22" y="185"/>
                </a:cxn>
                <a:cxn ang="0">
                  <a:pos x="28" y="205"/>
                </a:cxn>
                <a:cxn ang="0">
                  <a:pos x="41" y="230"/>
                </a:cxn>
                <a:cxn ang="0">
                  <a:pos x="66" y="246"/>
                </a:cxn>
                <a:cxn ang="0">
                  <a:pos x="82" y="402"/>
                </a:cxn>
              </a:cxnLst>
              <a:rect l="0" t="0" r="r" b="b"/>
              <a:pathLst>
                <a:path w="175" h="402">
                  <a:moveTo>
                    <a:pt x="93" y="402"/>
                  </a:moveTo>
                  <a:lnTo>
                    <a:pt x="93" y="309"/>
                  </a:lnTo>
                  <a:lnTo>
                    <a:pt x="95" y="309"/>
                  </a:lnTo>
                  <a:lnTo>
                    <a:pt x="101" y="309"/>
                  </a:lnTo>
                  <a:lnTo>
                    <a:pt x="109" y="308"/>
                  </a:lnTo>
                  <a:lnTo>
                    <a:pt x="118" y="304"/>
                  </a:lnTo>
                  <a:lnTo>
                    <a:pt x="129" y="298"/>
                  </a:lnTo>
                  <a:lnTo>
                    <a:pt x="138" y="292"/>
                  </a:lnTo>
                  <a:lnTo>
                    <a:pt x="147" y="281"/>
                  </a:lnTo>
                  <a:lnTo>
                    <a:pt x="152" y="266"/>
                  </a:lnTo>
                  <a:lnTo>
                    <a:pt x="155" y="247"/>
                  </a:lnTo>
                  <a:lnTo>
                    <a:pt x="152" y="247"/>
                  </a:lnTo>
                  <a:lnTo>
                    <a:pt x="147" y="249"/>
                  </a:lnTo>
                  <a:lnTo>
                    <a:pt x="138" y="250"/>
                  </a:lnTo>
                  <a:lnTo>
                    <a:pt x="129" y="253"/>
                  </a:lnTo>
                  <a:lnTo>
                    <a:pt x="120" y="259"/>
                  </a:lnTo>
                  <a:lnTo>
                    <a:pt x="109" y="270"/>
                  </a:lnTo>
                  <a:lnTo>
                    <a:pt x="99" y="285"/>
                  </a:lnTo>
                  <a:lnTo>
                    <a:pt x="93" y="304"/>
                  </a:lnTo>
                  <a:lnTo>
                    <a:pt x="93" y="207"/>
                  </a:lnTo>
                  <a:lnTo>
                    <a:pt x="95" y="207"/>
                  </a:lnTo>
                  <a:lnTo>
                    <a:pt x="102" y="205"/>
                  </a:lnTo>
                  <a:lnTo>
                    <a:pt x="111" y="204"/>
                  </a:lnTo>
                  <a:lnTo>
                    <a:pt x="122" y="200"/>
                  </a:lnTo>
                  <a:lnTo>
                    <a:pt x="134" y="195"/>
                  </a:lnTo>
                  <a:lnTo>
                    <a:pt x="147" y="185"/>
                  </a:lnTo>
                  <a:lnTo>
                    <a:pt x="156" y="173"/>
                  </a:lnTo>
                  <a:lnTo>
                    <a:pt x="163" y="155"/>
                  </a:lnTo>
                  <a:lnTo>
                    <a:pt x="165" y="134"/>
                  </a:lnTo>
                  <a:lnTo>
                    <a:pt x="163" y="134"/>
                  </a:lnTo>
                  <a:lnTo>
                    <a:pt x="157" y="134"/>
                  </a:lnTo>
                  <a:lnTo>
                    <a:pt x="149" y="135"/>
                  </a:lnTo>
                  <a:lnTo>
                    <a:pt x="140" y="137"/>
                  </a:lnTo>
                  <a:lnTo>
                    <a:pt x="129" y="142"/>
                  </a:lnTo>
                  <a:lnTo>
                    <a:pt x="118" y="150"/>
                  </a:lnTo>
                  <a:lnTo>
                    <a:pt x="107" y="162"/>
                  </a:lnTo>
                  <a:lnTo>
                    <a:pt x="99" y="178"/>
                  </a:lnTo>
                  <a:lnTo>
                    <a:pt x="93" y="201"/>
                  </a:lnTo>
                  <a:lnTo>
                    <a:pt x="93" y="83"/>
                  </a:lnTo>
                  <a:lnTo>
                    <a:pt x="95" y="83"/>
                  </a:lnTo>
                  <a:lnTo>
                    <a:pt x="101" y="83"/>
                  </a:lnTo>
                  <a:lnTo>
                    <a:pt x="110" y="81"/>
                  </a:lnTo>
                  <a:lnTo>
                    <a:pt x="122" y="77"/>
                  </a:lnTo>
                  <a:lnTo>
                    <a:pt x="134" y="73"/>
                  </a:lnTo>
                  <a:lnTo>
                    <a:pt x="147" y="65"/>
                  </a:lnTo>
                  <a:lnTo>
                    <a:pt x="157" y="54"/>
                  </a:lnTo>
                  <a:lnTo>
                    <a:pt x="167" y="41"/>
                  </a:lnTo>
                  <a:lnTo>
                    <a:pt x="174" y="23"/>
                  </a:lnTo>
                  <a:lnTo>
                    <a:pt x="175" y="0"/>
                  </a:lnTo>
                  <a:lnTo>
                    <a:pt x="174" y="0"/>
                  </a:lnTo>
                  <a:lnTo>
                    <a:pt x="167" y="0"/>
                  </a:lnTo>
                  <a:lnTo>
                    <a:pt x="157" y="2"/>
                  </a:lnTo>
                  <a:lnTo>
                    <a:pt x="145" y="4"/>
                  </a:lnTo>
                  <a:lnTo>
                    <a:pt x="133" y="10"/>
                  </a:lnTo>
                  <a:lnTo>
                    <a:pt x="120" y="19"/>
                  </a:lnTo>
                  <a:lnTo>
                    <a:pt x="107" y="33"/>
                  </a:lnTo>
                  <a:lnTo>
                    <a:pt x="97" y="52"/>
                  </a:lnTo>
                  <a:lnTo>
                    <a:pt x="87" y="77"/>
                  </a:lnTo>
                  <a:lnTo>
                    <a:pt x="87" y="75"/>
                  </a:lnTo>
                  <a:lnTo>
                    <a:pt x="85" y="68"/>
                  </a:lnTo>
                  <a:lnTo>
                    <a:pt x="80" y="58"/>
                  </a:lnTo>
                  <a:lnTo>
                    <a:pt x="75" y="46"/>
                  </a:lnTo>
                  <a:lnTo>
                    <a:pt x="66" y="33"/>
                  </a:lnTo>
                  <a:lnTo>
                    <a:pt x="55" y="21"/>
                  </a:lnTo>
                  <a:lnTo>
                    <a:pt x="40" y="10"/>
                  </a:lnTo>
                  <a:lnTo>
                    <a:pt x="22" y="3"/>
                  </a:lnTo>
                  <a:lnTo>
                    <a:pt x="0" y="0"/>
                  </a:lnTo>
                  <a:lnTo>
                    <a:pt x="1" y="3"/>
                  </a:lnTo>
                  <a:lnTo>
                    <a:pt x="1" y="10"/>
                  </a:lnTo>
                  <a:lnTo>
                    <a:pt x="4" y="18"/>
                  </a:lnTo>
                  <a:lnTo>
                    <a:pt x="6" y="30"/>
                  </a:lnTo>
                  <a:lnTo>
                    <a:pt x="12" y="42"/>
                  </a:lnTo>
                  <a:lnTo>
                    <a:pt x="20" y="54"/>
                  </a:lnTo>
                  <a:lnTo>
                    <a:pt x="31" y="65"/>
                  </a:lnTo>
                  <a:lnTo>
                    <a:pt x="44" y="75"/>
                  </a:lnTo>
                  <a:lnTo>
                    <a:pt x="62" y="81"/>
                  </a:lnTo>
                  <a:lnTo>
                    <a:pt x="82" y="83"/>
                  </a:lnTo>
                  <a:lnTo>
                    <a:pt x="82" y="238"/>
                  </a:lnTo>
                  <a:lnTo>
                    <a:pt x="82" y="235"/>
                  </a:lnTo>
                  <a:lnTo>
                    <a:pt x="80" y="228"/>
                  </a:lnTo>
                  <a:lnTo>
                    <a:pt x="78" y="217"/>
                  </a:lnTo>
                  <a:lnTo>
                    <a:pt x="72" y="207"/>
                  </a:lnTo>
                  <a:lnTo>
                    <a:pt x="66" y="196"/>
                  </a:lnTo>
                  <a:lnTo>
                    <a:pt x="55" y="185"/>
                  </a:lnTo>
                  <a:lnTo>
                    <a:pt x="40" y="178"/>
                  </a:lnTo>
                  <a:lnTo>
                    <a:pt x="21" y="176"/>
                  </a:lnTo>
                  <a:lnTo>
                    <a:pt x="21" y="178"/>
                  </a:lnTo>
                  <a:lnTo>
                    <a:pt x="22" y="185"/>
                  </a:lnTo>
                  <a:lnTo>
                    <a:pt x="24" y="195"/>
                  </a:lnTo>
                  <a:lnTo>
                    <a:pt x="28" y="205"/>
                  </a:lnTo>
                  <a:lnTo>
                    <a:pt x="33" y="217"/>
                  </a:lnTo>
                  <a:lnTo>
                    <a:pt x="41" y="230"/>
                  </a:lnTo>
                  <a:lnTo>
                    <a:pt x="52" y="239"/>
                  </a:lnTo>
                  <a:lnTo>
                    <a:pt x="66" y="246"/>
                  </a:lnTo>
                  <a:lnTo>
                    <a:pt x="82" y="247"/>
                  </a:lnTo>
                  <a:lnTo>
                    <a:pt x="82" y="402"/>
                  </a:lnTo>
                  <a:lnTo>
                    <a:pt x="93" y="402"/>
                  </a:lnTo>
                  <a:close/>
                </a:path>
              </a:pathLst>
            </a:custGeom>
            <a:solidFill>
              <a:srgbClr val="D7D7D7"/>
            </a:solidFill>
            <a:ln w="0">
              <a:solidFill>
                <a:srgbClr val="D7D7D7"/>
              </a:solidFill>
              <a:prstDash val="solid"/>
              <a:round/>
              <a:headEnd/>
              <a:tailEnd/>
            </a:ln>
          </p:spPr>
          <p:txBody>
            <a:bodyPr/>
            <a:lstStyle/>
            <a:p>
              <a:endParaRPr lang="en-US"/>
            </a:p>
          </p:txBody>
        </p:sp>
        <p:sp>
          <p:nvSpPr>
            <p:cNvPr id="3094" name="Freeform 22"/>
            <p:cNvSpPr>
              <a:spLocks/>
            </p:cNvSpPr>
            <p:nvPr/>
          </p:nvSpPr>
          <p:spPr bwMode="gray">
            <a:xfrm>
              <a:off x="2161" y="216"/>
              <a:ext cx="97" cy="373"/>
            </a:xfrm>
            <a:custGeom>
              <a:avLst/>
              <a:gdLst/>
              <a:ahLst/>
              <a:cxnLst>
                <a:cxn ang="0">
                  <a:pos x="52" y="237"/>
                </a:cxn>
                <a:cxn ang="0">
                  <a:pos x="59" y="237"/>
                </a:cxn>
                <a:cxn ang="0">
                  <a:pos x="74" y="232"/>
                </a:cxn>
                <a:cxn ang="0">
                  <a:pos x="90" y="218"/>
                </a:cxn>
                <a:cxn ang="0">
                  <a:pos x="97" y="193"/>
                </a:cxn>
                <a:cxn ang="0">
                  <a:pos x="89" y="193"/>
                </a:cxn>
                <a:cxn ang="0">
                  <a:pos x="71" y="197"/>
                </a:cxn>
                <a:cxn ang="0">
                  <a:pos x="56" y="215"/>
                </a:cxn>
                <a:cxn ang="0">
                  <a:pos x="52" y="147"/>
                </a:cxn>
                <a:cxn ang="0">
                  <a:pos x="59" y="147"/>
                </a:cxn>
                <a:cxn ang="0">
                  <a:pos x="74" y="141"/>
                </a:cxn>
                <a:cxn ang="0">
                  <a:pos x="90" y="128"/>
                </a:cxn>
                <a:cxn ang="0">
                  <a:pos x="97" y="102"/>
                </a:cxn>
                <a:cxn ang="0">
                  <a:pos x="89" y="102"/>
                </a:cxn>
                <a:cxn ang="0">
                  <a:pos x="71" y="109"/>
                </a:cxn>
                <a:cxn ang="0">
                  <a:pos x="56" y="126"/>
                </a:cxn>
                <a:cxn ang="0">
                  <a:pos x="52" y="46"/>
                </a:cxn>
                <a:cxn ang="0">
                  <a:pos x="51" y="37"/>
                </a:cxn>
                <a:cxn ang="0">
                  <a:pos x="45" y="23"/>
                </a:cxn>
                <a:cxn ang="0">
                  <a:pos x="32" y="6"/>
                </a:cxn>
                <a:cxn ang="0">
                  <a:pos x="6" y="0"/>
                </a:cxn>
                <a:cxn ang="0">
                  <a:pos x="8" y="9"/>
                </a:cxn>
                <a:cxn ang="0">
                  <a:pos x="16" y="27"/>
                </a:cxn>
                <a:cxn ang="0">
                  <a:pos x="33" y="43"/>
                </a:cxn>
                <a:cxn ang="0">
                  <a:pos x="45" y="113"/>
                </a:cxn>
                <a:cxn ang="0">
                  <a:pos x="45" y="106"/>
                </a:cxn>
                <a:cxn ang="0">
                  <a:pos x="40" y="90"/>
                </a:cxn>
                <a:cxn ang="0">
                  <a:pos x="27" y="75"/>
                </a:cxn>
                <a:cxn ang="0">
                  <a:pos x="1" y="67"/>
                </a:cxn>
                <a:cxn ang="0">
                  <a:pos x="0" y="75"/>
                </a:cxn>
                <a:cxn ang="0">
                  <a:pos x="2" y="91"/>
                </a:cxn>
                <a:cxn ang="0">
                  <a:pos x="14" y="109"/>
                </a:cxn>
                <a:cxn ang="0">
                  <a:pos x="45" y="118"/>
                </a:cxn>
                <a:cxn ang="0">
                  <a:pos x="45" y="207"/>
                </a:cxn>
                <a:cxn ang="0">
                  <a:pos x="43" y="195"/>
                </a:cxn>
                <a:cxn ang="0">
                  <a:pos x="33" y="182"/>
                </a:cxn>
                <a:cxn ang="0">
                  <a:pos x="12" y="175"/>
                </a:cxn>
                <a:cxn ang="0">
                  <a:pos x="10" y="182"/>
                </a:cxn>
                <a:cxn ang="0">
                  <a:pos x="13" y="197"/>
                </a:cxn>
                <a:cxn ang="0">
                  <a:pos x="29" y="211"/>
                </a:cxn>
                <a:cxn ang="0">
                  <a:pos x="45" y="373"/>
                </a:cxn>
              </a:cxnLst>
              <a:rect l="0" t="0" r="r" b="b"/>
              <a:pathLst>
                <a:path w="97" h="373">
                  <a:moveTo>
                    <a:pt x="52" y="373"/>
                  </a:moveTo>
                  <a:lnTo>
                    <a:pt x="52" y="237"/>
                  </a:lnTo>
                  <a:lnTo>
                    <a:pt x="54" y="237"/>
                  </a:lnTo>
                  <a:lnTo>
                    <a:pt x="59" y="237"/>
                  </a:lnTo>
                  <a:lnTo>
                    <a:pt x="66" y="236"/>
                  </a:lnTo>
                  <a:lnTo>
                    <a:pt x="74" y="232"/>
                  </a:lnTo>
                  <a:lnTo>
                    <a:pt x="82" y="226"/>
                  </a:lnTo>
                  <a:lnTo>
                    <a:pt x="90" y="218"/>
                  </a:lnTo>
                  <a:lnTo>
                    <a:pt x="95" y="207"/>
                  </a:lnTo>
                  <a:lnTo>
                    <a:pt x="97" y="193"/>
                  </a:lnTo>
                  <a:lnTo>
                    <a:pt x="94" y="193"/>
                  </a:lnTo>
                  <a:lnTo>
                    <a:pt x="89" y="193"/>
                  </a:lnTo>
                  <a:lnTo>
                    <a:pt x="81" y="194"/>
                  </a:lnTo>
                  <a:lnTo>
                    <a:pt x="71" y="197"/>
                  </a:lnTo>
                  <a:lnTo>
                    <a:pt x="63" y="205"/>
                  </a:lnTo>
                  <a:lnTo>
                    <a:pt x="56" y="215"/>
                  </a:lnTo>
                  <a:lnTo>
                    <a:pt x="52" y="232"/>
                  </a:lnTo>
                  <a:lnTo>
                    <a:pt x="52" y="147"/>
                  </a:lnTo>
                  <a:lnTo>
                    <a:pt x="54" y="147"/>
                  </a:lnTo>
                  <a:lnTo>
                    <a:pt x="59" y="147"/>
                  </a:lnTo>
                  <a:lnTo>
                    <a:pt x="66" y="144"/>
                  </a:lnTo>
                  <a:lnTo>
                    <a:pt x="74" y="141"/>
                  </a:lnTo>
                  <a:lnTo>
                    <a:pt x="82" y="136"/>
                  </a:lnTo>
                  <a:lnTo>
                    <a:pt x="90" y="128"/>
                  </a:lnTo>
                  <a:lnTo>
                    <a:pt x="95" y="117"/>
                  </a:lnTo>
                  <a:lnTo>
                    <a:pt x="97" y="102"/>
                  </a:lnTo>
                  <a:lnTo>
                    <a:pt x="94" y="102"/>
                  </a:lnTo>
                  <a:lnTo>
                    <a:pt x="89" y="102"/>
                  </a:lnTo>
                  <a:lnTo>
                    <a:pt x="81" y="105"/>
                  </a:lnTo>
                  <a:lnTo>
                    <a:pt x="71" y="109"/>
                  </a:lnTo>
                  <a:lnTo>
                    <a:pt x="63" y="116"/>
                  </a:lnTo>
                  <a:lnTo>
                    <a:pt x="56" y="126"/>
                  </a:lnTo>
                  <a:lnTo>
                    <a:pt x="52" y="141"/>
                  </a:lnTo>
                  <a:lnTo>
                    <a:pt x="52" y="46"/>
                  </a:lnTo>
                  <a:lnTo>
                    <a:pt x="51" y="43"/>
                  </a:lnTo>
                  <a:lnTo>
                    <a:pt x="51" y="37"/>
                  </a:lnTo>
                  <a:lnTo>
                    <a:pt x="49" y="31"/>
                  </a:lnTo>
                  <a:lnTo>
                    <a:pt x="45" y="23"/>
                  </a:lnTo>
                  <a:lnTo>
                    <a:pt x="40" y="15"/>
                  </a:lnTo>
                  <a:lnTo>
                    <a:pt x="32" y="6"/>
                  </a:lnTo>
                  <a:lnTo>
                    <a:pt x="21" y="2"/>
                  </a:lnTo>
                  <a:lnTo>
                    <a:pt x="6" y="0"/>
                  </a:lnTo>
                  <a:lnTo>
                    <a:pt x="6" y="2"/>
                  </a:lnTo>
                  <a:lnTo>
                    <a:pt x="8" y="9"/>
                  </a:lnTo>
                  <a:lnTo>
                    <a:pt x="12" y="17"/>
                  </a:lnTo>
                  <a:lnTo>
                    <a:pt x="16" y="27"/>
                  </a:lnTo>
                  <a:lnTo>
                    <a:pt x="23" y="36"/>
                  </a:lnTo>
                  <a:lnTo>
                    <a:pt x="33" y="43"/>
                  </a:lnTo>
                  <a:lnTo>
                    <a:pt x="45" y="46"/>
                  </a:lnTo>
                  <a:lnTo>
                    <a:pt x="45" y="113"/>
                  </a:lnTo>
                  <a:lnTo>
                    <a:pt x="45" y="112"/>
                  </a:lnTo>
                  <a:lnTo>
                    <a:pt x="45" y="106"/>
                  </a:lnTo>
                  <a:lnTo>
                    <a:pt x="44" y="98"/>
                  </a:lnTo>
                  <a:lnTo>
                    <a:pt x="40" y="90"/>
                  </a:lnTo>
                  <a:lnTo>
                    <a:pt x="35" y="82"/>
                  </a:lnTo>
                  <a:lnTo>
                    <a:pt x="27" y="75"/>
                  </a:lnTo>
                  <a:lnTo>
                    <a:pt x="16" y="70"/>
                  </a:lnTo>
                  <a:lnTo>
                    <a:pt x="1" y="67"/>
                  </a:lnTo>
                  <a:lnTo>
                    <a:pt x="0" y="70"/>
                  </a:lnTo>
                  <a:lnTo>
                    <a:pt x="0" y="75"/>
                  </a:lnTo>
                  <a:lnTo>
                    <a:pt x="0" y="82"/>
                  </a:lnTo>
                  <a:lnTo>
                    <a:pt x="2" y="91"/>
                  </a:lnTo>
                  <a:lnTo>
                    <a:pt x="6" y="100"/>
                  </a:lnTo>
                  <a:lnTo>
                    <a:pt x="14" y="109"/>
                  </a:lnTo>
                  <a:lnTo>
                    <a:pt x="28" y="114"/>
                  </a:lnTo>
                  <a:lnTo>
                    <a:pt x="45" y="118"/>
                  </a:lnTo>
                  <a:lnTo>
                    <a:pt x="45" y="209"/>
                  </a:lnTo>
                  <a:lnTo>
                    <a:pt x="45" y="207"/>
                  </a:lnTo>
                  <a:lnTo>
                    <a:pt x="45" y="202"/>
                  </a:lnTo>
                  <a:lnTo>
                    <a:pt x="43" y="195"/>
                  </a:lnTo>
                  <a:lnTo>
                    <a:pt x="40" y="188"/>
                  </a:lnTo>
                  <a:lnTo>
                    <a:pt x="33" y="182"/>
                  </a:lnTo>
                  <a:lnTo>
                    <a:pt x="24" y="178"/>
                  </a:lnTo>
                  <a:lnTo>
                    <a:pt x="12" y="175"/>
                  </a:lnTo>
                  <a:lnTo>
                    <a:pt x="12" y="178"/>
                  </a:lnTo>
                  <a:lnTo>
                    <a:pt x="10" y="182"/>
                  </a:lnTo>
                  <a:lnTo>
                    <a:pt x="10" y="188"/>
                  </a:lnTo>
                  <a:lnTo>
                    <a:pt x="13" y="197"/>
                  </a:lnTo>
                  <a:lnTo>
                    <a:pt x="20" y="205"/>
                  </a:lnTo>
                  <a:lnTo>
                    <a:pt x="29" y="211"/>
                  </a:lnTo>
                  <a:lnTo>
                    <a:pt x="45" y="215"/>
                  </a:lnTo>
                  <a:lnTo>
                    <a:pt x="45" y="373"/>
                  </a:lnTo>
                  <a:lnTo>
                    <a:pt x="52" y="373"/>
                  </a:lnTo>
                  <a:close/>
                </a:path>
              </a:pathLst>
            </a:custGeom>
            <a:solidFill>
              <a:srgbClr val="D7D7D7"/>
            </a:solidFill>
            <a:ln w="0">
              <a:solidFill>
                <a:srgbClr val="D7D7D7"/>
              </a:solidFill>
              <a:prstDash val="solid"/>
              <a:round/>
              <a:headEnd/>
              <a:tailEnd/>
            </a:ln>
          </p:spPr>
          <p:txBody>
            <a:bodyPr/>
            <a:lstStyle/>
            <a:p>
              <a:endParaRPr lang="en-US"/>
            </a:p>
          </p:txBody>
        </p:sp>
        <p:sp>
          <p:nvSpPr>
            <p:cNvPr id="3095" name="Freeform 23"/>
            <p:cNvSpPr>
              <a:spLocks/>
            </p:cNvSpPr>
            <p:nvPr/>
          </p:nvSpPr>
          <p:spPr bwMode="gray">
            <a:xfrm>
              <a:off x="2708" y="216"/>
              <a:ext cx="97" cy="373"/>
            </a:xfrm>
            <a:custGeom>
              <a:avLst/>
              <a:gdLst/>
              <a:ahLst/>
              <a:cxnLst>
                <a:cxn ang="0">
                  <a:pos x="51" y="237"/>
                </a:cxn>
                <a:cxn ang="0">
                  <a:pos x="60" y="237"/>
                </a:cxn>
                <a:cxn ang="0">
                  <a:pos x="74" y="232"/>
                </a:cxn>
                <a:cxn ang="0">
                  <a:pos x="91" y="218"/>
                </a:cxn>
                <a:cxn ang="0">
                  <a:pos x="97" y="193"/>
                </a:cxn>
                <a:cxn ang="0">
                  <a:pos x="89" y="193"/>
                </a:cxn>
                <a:cxn ang="0">
                  <a:pos x="72" y="197"/>
                </a:cxn>
                <a:cxn ang="0">
                  <a:pos x="55" y="215"/>
                </a:cxn>
                <a:cxn ang="0">
                  <a:pos x="51" y="147"/>
                </a:cxn>
                <a:cxn ang="0">
                  <a:pos x="60" y="147"/>
                </a:cxn>
                <a:cxn ang="0">
                  <a:pos x="74" y="141"/>
                </a:cxn>
                <a:cxn ang="0">
                  <a:pos x="91" y="128"/>
                </a:cxn>
                <a:cxn ang="0">
                  <a:pos x="97" y="102"/>
                </a:cxn>
                <a:cxn ang="0">
                  <a:pos x="89" y="102"/>
                </a:cxn>
                <a:cxn ang="0">
                  <a:pos x="72" y="109"/>
                </a:cxn>
                <a:cxn ang="0">
                  <a:pos x="55" y="126"/>
                </a:cxn>
                <a:cxn ang="0">
                  <a:pos x="51" y="46"/>
                </a:cxn>
                <a:cxn ang="0">
                  <a:pos x="51" y="37"/>
                </a:cxn>
                <a:cxn ang="0">
                  <a:pos x="46" y="23"/>
                </a:cxn>
                <a:cxn ang="0">
                  <a:pos x="33" y="6"/>
                </a:cxn>
                <a:cxn ang="0">
                  <a:pos x="7" y="0"/>
                </a:cxn>
                <a:cxn ang="0">
                  <a:pos x="8" y="9"/>
                </a:cxn>
                <a:cxn ang="0">
                  <a:pos x="16" y="27"/>
                </a:cxn>
                <a:cxn ang="0">
                  <a:pos x="34" y="43"/>
                </a:cxn>
                <a:cxn ang="0">
                  <a:pos x="46" y="113"/>
                </a:cxn>
                <a:cxn ang="0">
                  <a:pos x="46" y="106"/>
                </a:cxn>
                <a:cxn ang="0">
                  <a:pos x="41" y="90"/>
                </a:cxn>
                <a:cxn ang="0">
                  <a:pos x="27" y="75"/>
                </a:cxn>
                <a:cxn ang="0">
                  <a:pos x="0" y="67"/>
                </a:cxn>
                <a:cxn ang="0">
                  <a:pos x="0" y="75"/>
                </a:cxn>
                <a:cxn ang="0">
                  <a:pos x="3" y="91"/>
                </a:cxn>
                <a:cxn ang="0">
                  <a:pos x="15" y="109"/>
                </a:cxn>
                <a:cxn ang="0">
                  <a:pos x="46" y="118"/>
                </a:cxn>
                <a:cxn ang="0">
                  <a:pos x="46" y="207"/>
                </a:cxn>
                <a:cxn ang="0">
                  <a:pos x="43" y="195"/>
                </a:cxn>
                <a:cxn ang="0">
                  <a:pos x="34" y="182"/>
                </a:cxn>
                <a:cxn ang="0">
                  <a:pos x="12" y="175"/>
                </a:cxn>
                <a:cxn ang="0">
                  <a:pos x="11" y="182"/>
                </a:cxn>
                <a:cxn ang="0">
                  <a:pos x="14" y="197"/>
                </a:cxn>
                <a:cxn ang="0">
                  <a:pos x="30" y="211"/>
                </a:cxn>
                <a:cxn ang="0">
                  <a:pos x="46" y="373"/>
                </a:cxn>
              </a:cxnLst>
              <a:rect l="0" t="0" r="r" b="b"/>
              <a:pathLst>
                <a:path w="97" h="373">
                  <a:moveTo>
                    <a:pt x="51" y="373"/>
                  </a:moveTo>
                  <a:lnTo>
                    <a:pt x="51" y="237"/>
                  </a:lnTo>
                  <a:lnTo>
                    <a:pt x="54" y="237"/>
                  </a:lnTo>
                  <a:lnTo>
                    <a:pt x="60" y="237"/>
                  </a:lnTo>
                  <a:lnTo>
                    <a:pt x="66" y="236"/>
                  </a:lnTo>
                  <a:lnTo>
                    <a:pt x="74" y="232"/>
                  </a:lnTo>
                  <a:lnTo>
                    <a:pt x="82" y="226"/>
                  </a:lnTo>
                  <a:lnTo>
                    <a:pt x="91" y="218"/>
                  </a:lnTo>
                  <a:lnTo>
                    <a:pt x="95" y="207"/>
                  </a:lnTo>
                  <a:lnTo>
                    <a:pt x="97" y="193"/>
                  </a:lnTo>
                  <a:lnTo>
                    <a:pt x="95" y="193"/>
                  </a:lnTo>
                  <a:lnTo>
                    <a:pt x="89" y="193"/>
                  </a:lnTo>
                  <a:lnTo>
                    <a:pt x="81" y="194"/>
                  </a:lnTo>
                  <a:lnTo>
                    <a:pt x="72" y="197"/>
                  </a:lnTo>
                  <a:lnTo>
                    <a:pt x="64" y="205"/>
                  </a:lnTo>
                  <a:lnTo>
                    <a:pt x="55" y="215"/>
                  </a:lnTo>
                  <a:lnTo>
                    <a:pt x="51" y="232"/>
                  </a:lnTo>
                  <a:lnTo>
                    <a:pt x="51" y="147"/>
                  </a:lnTo>
                  <a:lnTo>
                    <a:pt x="54" y="147"/>
                  </a:lnTo>
                  <a:lnTo>
                    <a:pt x="60" y="147"/>
                  </a:lnTo>
                  <a:lnTo>
                    <a:pt x="66" y="144"/>
                  </a:lnTo>
                  <a:lnTo>
                    <a:pt x="74" y="141"/>
                  </a:lnTo>
                  <a:lnTo>
                    <a:pt x="82" y="136"/>
                  </a:lnTo>
                  <a:lnTo>
                    <a:pt x="91" y="128"/>
                  </a:lnTo>
                  <a:lnTo>
                    <a:pt x="95" y="117"/>
                  </a:lnTo>
                  <a:lnTo>
                    <a:pt x="97" y="102"/>
                  </a:lnTo>
                  <a:lnTo>
                    <a:pt x="95" y="102"/>
                  </a:lnTo>
                  <a:lnTo>
                    <a:pt x="89" y="102"/>
                  </a:lnTo>
                  <a:lnTo>
                    <a:pt x="81" y="105"/>
                  </a:lnTo>
                  <a:lnTo>
                    <a:pt x="72" y="109"/>
                  </a:lnTo>
                  <a:lnTo>
                    <a:pt x="64" y="116"/>
                  </a:lnTo>
                  <a:lnTo>
                    <a:pt x="55" y="126"/>
                  </a:lnTo>
                  <a:lnTo>
                    <a:pt x="51" y="141"/>
                  </a:lnTo>
                  <a:lnTo>
                    <a:pt x="51" y="46"/>
                  </a:lnTo>
                  <a:lnTo>
                    <a:pt x="51" y="43"/>
                  </a:lnTo>
                  <a:lnTo>
                    <a:pt x="51" y="37"/>
                  </a:lnTo>
                  <a:lnTo>
                    <a:pt x="49" y="31"/>
                  </a:lnTo>
                  <a:lnTo>
                    <a:pt x="46" y="23"/>
                  </a:lnTo>
                  <a:lnTo>
                    <a:pt x="41" y="15"/>
                  </a:lnTo>
                  <a:lnTo>
                    <a:pt x="33" y="6"/>
                  </a:lnTo>
                  <a:lnTo>
                    <a:pt x="22" y="2"/>
                  </a:lnTo>
                  <a:lnTo>
                    <a:pt x="7" y="0"/>
                  </a:lnTo>
                  <a:lnTo>
                    <a:pt x="7" y="2"/>
                  </a:lnTo>
                  <a:lnTo>
                    <a:pt x="8" y="9"/>
                  </a:lnTo>
                  <a:lnTo>
                    <a:pt x="11" y="17"/>
                  </a:lnTo>
                  <a:lnTo>
                    <a:pt x="16" y="27"/>
                  </a:lnTo>
                  <a:lnTo>
                    <a:pt x="23" y="36"/>
                  </a:lnTo>
                  <a:lnTo>
                    <a:pt x="34" y="43"/>
                  </a:lnTo>
                  <a:lnTo>
                    <a:pt x="46" y="46"/>
                  </a:lnTo>
                  <a:lnTo>
                    <a:pt x="46" y="113"/>
                  </a:lnTo>
                  <a:lnTo>
                    <a:pt x="46" y="112"/>
                  </a:lnTo>
                  <a:lnTo>
                    <a:pt x="46" y="106"/>
                  </a:lnTo>
                  <a:lnTo>
                    <a:pt x="43" y="98"/>
                  </a:lnTo>
                  <a:lnTo>
                    <a:pt x="41" y="90"/>
                  </a:lnTo>
                  <a:lnTo>
                    <a:pt x="35" y="82"/>
                  </a:lnTo>
                  <a:lnTo>
                    <a:pt x="27" y="75"/>
                  </a:lnTo>
                  <a:lnTo>
                    <a:pt x="16" y="70"/>
                  </a:lnTo>
                  <a:lnTo>
                    <a:pt x="0" y="67"/>
                  </a:lnTo>
                  <a:lnTo>
                    <a:pt x="0" y="70"/>
                  </a:lnTo>
                  <a:lnTo>
                    <a:pt x="0" y="75"/>
                  </a:lnTo>
                  <a:lnTo>
                    <a:pt x="0" y="82"/>
                  </a:lnTo>
                  <a:lnTo>
                    <a:pt x="3" y="91"/>
                  </a:lnTo>
                  <a:lnTo>
                    <a:pt x="7" y="100"/>
                  </a:lnTo>
                  <a:lnTo>
                    <a:pt x="15" y="109"/>
                  </a:lnTo>
                  <a:lnTo>
                    <a:pt x="28" y="114"/>
                  </a:lnTo>
                  <a:lnTo>
                    <a:pt x="46" y="118"/>
                  </a:lnTo>
                  <a:lnTo>
                    <a:pt x="46" y="209"/>
                  </a:lnTo>
                  <a:lnTo>
                    <a:pt x="46" y="207"/>
                  </a:lnTo>
                  <a:lnTo>
                    <a:pt x="45" y="202"/>
                  </a:lnTo>
                  <a:lnTo>
                    <a:pt x="43" y="195"/>
                  </a:lnTo>
                  <a:lnTo>
                    <a:pt x="39" y="188"/>
                  </a:lnTo>
                  <a:lnTo>
                    <a:pt x="34" y="182"/>
                  </a:lnTo>
                  <a:lnTo>
                    <a:pt x="24" y="178"/>
                  </a:lnTo>
                  <a:lnTo>
                    <a:pt x="12" y="175"/>
                  </a:lnTo>
                  <a:lnTo>
                    <a:pt x="12" y="178"/>
                  </a:lnTo>
                  <a:lnTo>
                    <a:pt x="11" y="182"/>
                  </a:lnTo>
                  <a:lnTo>
                    <a:pt x="11" y="188"/>
                  </a:lnTo>
                  <a:lnTo>
                    <a:pt x="14" y="197"/>
                  </a:lnTo>
                  <a:lnTo>
                    <a:pt x="19" y="205"/>
                  </a:lnTo>
                  <a:lnTo>
                    <a:pt x="30" y="211"/>
                  </a:lnTo>
                  <a:lnTo>
                    <a:pt x="46" y="215"/>
                  </a:lnTo>
                  <a:lnTo>
                    <a:pt x="46" y="373"/>
                  </a:lnTo>
                  <a:lnTo>
                    <a:pt x="51" y="373"/>
                  </a:lnTo>
                  <a:close/>
                </a:path>
              </a:pathLst>
            </a:custGeom>
            <a:solidFill>
              <a:srgbClr val="D7D7D7"/>
            </a:solidFill>
            <a:ln w="0">
              <a:solidFill>
                <a:srgbClr val="D7D7D7"/>
              </a:solidFill>
              <a:prstDash val="solid"/>
              <a:round/>
              <a:headEnd/>
              <a:tailEnd/>
            </a:ln>
          </p:spPr>
          <p:txBody>
            <a:bodyPr/>
            <a:lstStyle/>
            <a:p>
              <a:endParaRPr lang="en-US"/>
            </a:p>
          </p:txBody>
        </p:sp>
      </p:grpSp>
      <p:sp>
        <p:nvSpPr>
          <p:cNvPr id="3099" name="Freeform 27" descr="Dark upward diagonal"/>
          <p:cNvSpPr>
            <a:spLocks/>
          </p:cNvSpPr>
          <p:nvPr/>
        </p:nvSpPr>
        <p:spPr bwMode="gray">
          <a:xfrm>
            <a:off x="85725" y="76200"/>
            <a:ext cx="8977313" cy="500063"/>
          </a:xfrm>
          <a:custGeom>
            <a:avLst/>
            <a:gdLst/>
            <a:ahLst/>
            <a:cxnLst>
              <a:cxn ang="0">
                <a:pos x="0" y="1"/>
              </a:cxn>
              <a:cxn ang="0">
                <a:pos x="5546" y="0"/>
              </a:cxn>
              <a:cxn ang="0">
                <a:pos x="5655" y="84"/>
              </a:cxn>
              <a:cxn ang="0">
                <a:pos x="5649" y="315"/>
              </a:cxn>
              <a:cxn ang="0">
                <a:pos x="1" y="314"/>
              </a:cxn>
              <a:cxn ang="0">
                <a:pos x="0" y="1"/>
              </a:cxn>
            </a:cxnLst>
            <a:rect l="0" t="0" r="r" b="b"/>
            <a:pathLst>
              <a:path w="5655" h="315">
                <a:moveTo>
                  <a:pt x="0" y="1"/>
                </a:moveTo>
                <a:lnTo>
                  <a:pt x="5546" y="0"/>
                </a:lnTo>
                <a:cubicBezTo>
                  <a:pt x="5652" y="0"/>
                  <a:pt x="5655" y="84"/>
                  <a:pt x="5655" y="84"/>
                </a:cubicBezTo>
                <a:lnTo>
                  <a:pt x="5649" y="315"/>
                </a:lnTo>
                <a:lnTo>
                  <a:pt x="1" y="314"/>
                </a:lnTo>
                <a:lnTo>
                  <a:pt x="0" y="1"/>
                </a:lnTo>
                <a:close/>
              </a:path>
            </a:pathLst>
          </a:custGeom>
          <a:pattFill prst="dkUpDiag">
            <a:fgClr>
              <a:schemeClr val="bg1">
                <a:alpha val="77000"/>
              </a:schemeClr>
            </a:fgClr>
            <a:bgClr>
              <a:schemeClr val="tx1">
                <a:alpha val="77000"/>
              </a:schemeClr>
            </a:bgClr>
          </a:pattFill>
          <a:ln w="9525">
            <a:noFill/>
            <a:round/>
            <a:headEnd/>
            <a:tailEnd/>
          </a:ln>
          <a:effectLst/>
        </p:spPr>
        <p:txBody>
          <a:bodyPr/>
          <a:lstStyle/>
          <a:p>
            <a:endParaRPr lang="en-US"/>
          </a:p>
        </p:txBody>
      </p:sp>
      <p:sp>
        <p:nvSpPr>
          <p:cNvPr id="3100" name="Rectangle 28"/>
          <p:cNvSpPr>
            <a:spLocks noChangeArrowheads="1"/>
          </p:cNvSpPr>
          <p:nvPr/>
        </p:nvSpPr>
        <p:spPr bwMode="gray">
          <a:xfrm>
            <a:off x="114300" y="6610350"/>
            <a:ext cx="8931275" cy="163513"/>
          </a:xfrm>
          <a:prstGeom prst="rect">
            <a:avLst/>
          </a:prstGeom>
          <a:solidFill>
            <a:schemeClr val="accent1"/>
          </a:solidFill>
          <a:ln w="9525">
            <a:noFill/>
            <a:miter lim="800000"/>
            <a:headEnd/>
            <a:tailEnd/>
          </a:ln>
          <a:effectLst/>
        </p:spPr>
        <p:txBody>
          <a:bodyPr wrap="none" anchor="ctr"/>
          <a:lstStyle/>
          <a:p>
            <a:endParaRPr lang="en-US"/>
          </a:p>
        </p:txBody>
      </p:sp>
      <p:grpSp>
        <p:nvGrpSpPr>
          <p:cNvPr id="3146" name="Group 74"/>
          <p:cNvGrpSpPr>
            <a:grpSpLocks/>
          </p:cNvGrpSpPr>
          <p:nvPr/>
        </p:nvGrpSpPr>
        <p:grpSpPr bwMode="auto">
          <a:xfrm>
            <a:off x="85725" y="854075"/>
            <a:ext cx="8982075" cy="1131888"/>
            <a:chOff x="54" y="538"/>
            <a:chExt cx="5658" cy="713"/>
          </a:xfrm>
        </p:grpSpPr>
        <p:sp>
          <p:nvSpPr>
            <p:cNvPr id="3102" name="Freeform 30"/>
            <p:cNvSpPr>
              <a:spLocks/>
            </p:cNvSpPr>
            <p:nvPr userDrawn="1"/>
          </p:nvSpPr>
          <p:spPr bwMode="gray">
            <a:xfrm>
              <a:off x="54" y="736"/>
              <a:ext cx="5658" cy="515"/>
            </a:xfrm>
            <a:custGeom>
              <a:avLst/>
              <a:gdLst/>
              <a:ahLst/>
              <a:cxnLst>
                <a:cxn ang="0">
                  <a:pos x="0" y="0"/>
                </a:cxn>
                <a:cxn ang="0">
                  <a:pos x="5446" y="0"/>
                </a:cxn>
                <a:cxn ang="0">
                  <a:pos x="5446" y="312"/>
                </a:cxn>
                <a:cxn ang="0">
                  <a:pos x="5446" y="451"/>
                </a:cxn>
                <a:cxn ang="0">
                  <a:pos x="1512" y="443"/>
                </a:cxn>
                <a:cxn ang="0">
                  <a:pos x="1288" y="584"/>
                </a:cxn>
                <a:cxn ang="0">
                  <a:pos x="0" y="590"/>
                </a:cxn>
                <a:cxn ang="0">
                  <a:pos x="0" y="0"/>
                </a:cxn>
              </a:cxnLst>
              <a:rect l="0" t="0" r="r" b="b"/>
              <a:pathLst>
                <a:path w="5446" h="590">
                  <a:moveTo>
                    <a:pt x="0" y="0"/>
                  </a:moveTo>
                  <a:lnTo>
                    <a:pt x="5446" y="0"/>
                  </a:lnTo>
                  <a:lnTo>
                    <a:pt x="5446" y="312"/>
                  </a:lnTo>
                  <a:lnTo>
                    <a:pt x="5446" y="451"/>
                  </a:lnTo>
                  <a:cubicBezTo>
                    <a:pt x="4790" y="473"/>
                    <a:pt x="2205" y="421"/>
                    <a:pt x="1512" y="443"/>
                  </a:cubicBezTo>
                  <a:lnTo>
                    <a:pt x="1288" y="584"/>
                  </a:lnTo>
                  <a:lnTo>
                    <a:pt x="0" y="590"/>
                  </a:lnTo>
                  <a:lnTo>
                    <a:pt x="0" y="0"/>
                  </a:lnTo>
                  <a:close/>
                </a:path>
              </a:pathLst>
            </a:custGeom>
            <a:solidFill>
              <a:schemeClr val="tx1"/>
            </a:solidFill>
            <a:ln w="9525">
              <a:noFill/>
              <a:round/>
              <a:headEnd/>
              <a:tailEnd/>
            </a:ln>
            <a:effectLst/>
          </p:spPr>
          <p:txBody>
            <a:bodyPr/>
            <a:lstStyle/>
            <a:p>
              <a:pPr algn="ctr"/>
              <a:endParaRPr lang="en-US"/>
            </a:p>
          </p:txBody>
        </p:sp>
        <p:sp>
          <p:nvSpPr>
            <p:cNvPr id="3103" name="Freeform 31"/>
            <p:cNvSpPr>
              <a:spLocks/>
            </p:cNvSpPr>
            <p:nvPr userDrawn="1"/>
          </p:nvSpPr>
          <p:spPr bwMode="gray">
            <a:xfrm>
              <a:off x="54" y="538"/>
              <a:ext cx="5658" cy="655"/>
            </a:xfrm>
            <a:custGeom>
              <a:avLst/>
              <a:gdLst/>
              <a:ahLst/>
              <a:cxnLst>
                <a:cxn ang="0">
                  <a:pos x="1" y="0"/>
                </a:cxn>
                <a:cxn ang="0">
                  <a:pos x="5657" y="0"/>
                </a:cxn>
                <a:cxn ang="0">
                  <a:pos x="5658" y="534"/>
                </a:cxn>
                <a:cxn ang="0">
                  <a:pos x="1553" y="528"/>
                </a:cxn>
                <a:cxn ang="0">
                  <a:pos x="1317" y="651"/>
                </a:cxn>
                <a:cxn ang="0">
                  <a:pos x="0" y="655"/>
                </a:cxn>
                <a:cxn ang="0">
                  <a:pos x="1" y="0"/>
                </a:cxn>
              </a:cxnLst>
              <a:rect l="0" t="0" r="r" b="b"/>
              <a:pathLst>
                <a:path w="5658" h="655">
                  <a:moveTo>
                    <a:pt x="1" y="0"/>
                  </a:moveTo>
                  <a:lnTo>
                    <a:pt x="5657" y="0"/>
                  </a:lnTo>
                  <a:lnTo>
                    <a:pt x="5658" y="534"/>
                  </a:lnTo>
                  <a:lnTo>
                    <a:pt x="1553" y="528"/>
                  </a:lnTo>
                  <a:lnTo>
                    <a:pt x="1317" y="651"/>
                  </a:lnTo>
                  <a:lnTo>
                    <a:pt x="0" y="655"/>
                  </a:lnTo>
                  <a:lnTo>
                    <a:pt x="1" y="0"/>
                  </a:lnTo>
                  <a:close/>
                </a:path>
              </a:pathLst>
            </a:custGeom>
            <a:solidFill>
              <a:schemeClr val="bg1"/>
            </a:solidFill>
            <a:ln w="9525">
              <a:noFill/>
              <a:round/>
              <a:headEnd/>
              <a:tailEnd/>
            </a:ln>
            <a:effectLst/>
          </p:spPr>
          <p:txBody>
            <a:bodyPr/>
            <a:lstStyle/>
            <a:p>
              <a:pPr algn="ctr"/>
              <a:endParaRPr lang="en-US"/>
            </a:p>
          </p:txBody>
        </p:sp>
        <p:sp>
          <p:nvSpPr>
            <p:cNvPr id="3104" name="Freeform 32"/>
            <p:cNvSpPr>
              <a:spLocks/>
            </p:cNvSpPr>
            <p:nvPr userDrawn="1"/>
          </p:nvSpPr>
          <p:spPr bwMode="gray">
            <a:xfrm>
              <a:off x="54" y="1062"/>
              <a:ext cx="1496" cy="98"/>
            </a:xfrm>
            <a:custGeom>
              <a:avLst/>
              <a:gdLst/>
              <a:ahLst/>
              <a:cxnLst>
                <a:cxn ang="0">
                  <a:pos x="1440" y="1"/>
                </a:cxn>
                <a:cxn ang="0">
                  <a:pos x="1261" y="112"/>
                </a:cxn>
                <a:cxn ang="0">
                  <a:pos x="0" y="110"/>
                </a:cxn>
                <a:cxn ang="0">
                  <a:pos x="0" y="49"/>
                </a:cxn>
                <a:cxn ang="0">
                  <a:pos x="1069" y="50"/>
                </a:cxn>
                <a:cxn ang="0">
                  <a:pos x="1142" y="0"/>
                </a:cxn>
                <a:cxn ang="0">
                  <a:pos x="1440" y="1"/>
                </a:cxn>
              </a:cxnLst>
              <a:rect l="0" t="0" r="r" b="b"/>
              <a:pathLst>
                <a:path w="1440" h="112">
                  <a:moveTo>
                    <a:pt x="1440" y="1"/>
                  </a:moveTo>
                  <a:lnTo>
                    <a:pt x="1261" y="112"/>
                  </a:lnTo>
                  <a:lnTo>
                    <a:pt x="0" y="110"/>
                  </a:lnTo>
                  <a:lnTo>
                    <a:pt x="0" y="49"/>
                  </a:lnTo>
                  <a:lnTo>
                    <a:pt x="1069" y="50"/>
                  </a:lnTo>
                  <a:lnTo>
                    <a:pt x="1142" y="0"/>
                  </a:lnTo>
                  <a:lnTo>
                    <a:pt x="1440" y="1"/>
                  </a:lnTo>
                  <a:close/>
                </a:path>
              </a:pathLst>
            </a:custGeom>
            <a:solidFill>
              <a:srgbClr val="FFFFFF">
                <a:alpha val="30000"/>
              </a:srgbClr>
            </a:solidFill>
            <a:ln w="9525">
              <a:noFill/>
              <a:round/>
              <a:headEnd/>
              <a:tailEnd/>
            </a:ln>
            <a:effectLst/>
          </p:spPr>
          <p:txBody>
            <a:bodyPr/>
            <a:lstStyle/>
            <a:p>
              <a:pPr algn="ctr"/>
              <a:endParaRPr lang="en-US"/>
            </a:p>
          </p:txBody>
        </p:sp>
      </p:grpSp>
      <p:sp>
        <p:nvSpPr>
          <p:cNvPr id="3105" name="Rectangle 33"/>
          <p:cNvSpPr>
            <a:spLocks noChangeArrowheads="1"/>
          </p:cNvSpPr>
          <p:nvPr/>
        </p:nvSpPr>
        <p:spPr bwMode="gray">
          <a:xfrm>
            <a:off x="85725" y="609600"/>
            <a:ext cx="8982075" cy="185738"/>
          </a:xfrm>
          <a:prstGeom prst="rect">
            <a:avLst/>
          </a:prstGeom>
          <a:solidFill>
            <a:schemeClr val="accent1"/>
          </a:solidFill>
          <a:ln w="9525">
            <a:noFill/>
            <a:miter lim="800000"/>
            <a:headEnd/>
            <a:tailEnd/>
          </a:ln>
          <a:effectLst/>
        </p:spPr>
        <p:txBody>
          <a:bodyPr wrap="none" anchor="ctr"/>
          <a:lstStyle/>
          <a:p>
            <a:endParaRPr lang="en-US"/>
          </a:p>
        </p:txBody>
      </p:sp>
      <p:sp>
        <p:nvSpPr>
          <p:cNvPr id="3110" name="Rectangle 38" descr="1"/>
          <p:cNvSpPr>
            <a:spLocks noChangeArrowheads="1"/>
          </p:cNvSpPr>
          <p:nvPr/>
        </p:nvSpPr>
        <p:spPr bwMode="gray">
          <a:xfrm>
            <a:off x="4067175" y="4497388"/>
            <a:ext cx="741363" cy="742950"/>
          </a:xfrm>
          <a:prstGeom prst="rect">
            <a:avLst/>
          </a:prstGeom>
          <a:blipFill dpi="0" rotWithShape="1">
            <a:blip r:embed="rId4" cstate="print"/>
            <a:srcRect/>
            <a:stretch>
              <a:fillRect/>
            </a:stretch>
          </a:blipFill>
          <a:ln w="9525">
            <a:noFill/>
            <a:miter lim="800000"/>
            <a:headEnd/>
            <a:tailEnd/>
          </a:ln>
          <a:effectLst/>
        </p:spPr>
        <p:txBody>
          <a:bodyPr wrap="none" anchor="ctr"/>
          <a:lstStyle/>
          <a:p>
            <a:endParaRPr lang="en-US"/>
          </a:p>
        </p:txBody>
      </p:sp>
      <p:sp>
        <p:nvSpPr>
          <p:cNvPr id="3112" name="Rectangle 40" descr="7"/>
          <p:cNvSpPr>
            <a:spLocks noChangeArrowheads="1"/>
          </p:cNvSpPr>
          <p:nvPr/>
        </p:nvSpPr>
        <p:spPr bwMode="gray">
          <a:xfrm>
            <a:off x="3275013" y="5314950"/>
            <a:ext cx="742950" cy="742950"/>
          </a:xfrm>
          <a:prstGeom prst="rect">
            <a:avLst/>
          </a:prstGeom>
          <a:blipFill dpi="0" rotWithShape="1">
            <a:blip r:embed="rId5" cstate="print"/>
            <a:srcRect/>
            <a:stretch>
              <a:fillRect/>
            </a:stretch>
          </a:blipFill>
          <a:ln w="9525">
            <a:noFill/>
            <a:miter lim="800000"/>
            <a:headEnd/>
            <a:tailEnd/>
          </a:ln>
          <a:effectLst/>
        </p:spPr>
        <p:txBody>
          <a:bodyPr wrap="none" anchor="ctr"/>
          <a:lstStyle/>
          <a:p>
            <a:endParaRPr lang="en-US"/>
          </a:p>
        </p:txBody>
      </p:sp>
      <p:sp>
        <p:nvSpPr>
          <p:cNvPr id="3114" name="Rectangle 42"/>
          <p:cNvSpPr>
            <a:spLocks noChangeArrowheads="1"/>
          </p:cNvSpPr>
          <p:nvPr/>
        </p:nvSpPr>
        <p:spPr bwMode="gray">
          <a:xfrm>
            <a:off x="3282950" y="4510088"/>
            <a:ext cx="741363" cy="744537"/>
          </a:xfrm>
          <a:prstGeom prst="rect">
            <a:avLst/>
          </a:prstGeom>
          <a:solidFill>
            <a:srgbClr val="D7D7D7"/>
          </a:solidFill>
          <a:ln w="9525">
            <a:noFill/>
            <a:miter lim="800000"/>
            <a:headEnd/>
            <a:tailEnd/>
          </a:ln>
          <a:effectLst/>
        </p:spPr>
        <p:txBody>
          <a:bodyPr wrap="none" anchor="ctr"/>
          <a:lstStyle/>
          <a:p>
            <a:endParaRPr lang="en-US"/>
          </a:p>
        </p:txBody>
      </p:sp>
      <p:sp>
        <p:nvSpPr>
          <p:cNvPr id="3109" name="Rectangle 37" descr="6"/>
          <p:cNvSpPr>
            <a:spLocks noChangeArrowheads="1"/>
          </p:cNvSpPr>
          <p:nvPr/>
        </p:nvSpPr>
        <p:spPr bwMode="gray">
          <a:xfrm>
            <a:off x="1703388" y="5314950"/>
            <a:ext cx="742950" cy="742950"/>
          </a:xfrm>
          <a:prstGeom prst="rect">
            <a:avLst/>
          </a:prstGeom>
          <a:blipFill dpi="0" rotWithShape="1">
            <a:blip r:embed="rId6" cstate="print"/>
            <a:srcRect/>
            <a:stretch>
              <a:fillRect/>
            </a:stretch>
          </a:blipFill>
          <a:ln w="9525">
            <a:noFill/>
            <a:miter lim="800000"/>
            <a:headEnd/>
            <a:tailEnd/>
          </a:ln>
          <a:effectLst/>
        </p:spPr>
        <p:txBody>
          <a:bodyPr wrap="none" anchor="ctr"/>
          <a:lstStyle/>
          <a:p>
            <a:endParaRPr lang="en-US"/>
          </a:p>
        </p:txBody>
      </p:sp>
      <p:sp>
        <p:nvSpPr>
          <p:cNvPr id="3075" name="Rectangle 3"/>
          <p:cNvSpPr>
            <a:spLocks noGrp="1" noChangeArrowheads="1"/>
          </p:cNvSpPr>
          <p:nvPr>
            <p:ph type="subTitle" idx="1"/>
          </p:nvPr>
        </p:nvSpPr>
        <p:spPr>
          <a:xfrm>
            <a:off x="4114800" y="6196013"/>
            <a:ext cx="4811713" cy="403225"/>
          </a:xfrm>
        </p:spPr>
        <p:txBody>
          <a:bodyPr/>
          <a:lstStyle>
            <a:lvl1pPr marL="0" indent="0" algn="r">
              <a:buFontTx/>
              <a:buNone/>
              <a:defRPr sz="1600" i="1">
                <a:solidFill>
                  <a:srgbClr val="FFFFFF"/>
                </a:solidFill>
                <a:latin typeface="Times New Roman" pitchFamily="18" charset="0"/>
              </a:defRPr>
            </a:lvl1pPr>
          </a:lstStyle>
          <a:p>
            <a:r>
              <a:rPr lang="en-US" smtClean="0"/>
              <a:t>Click to edit Master subtitle style</a:t>
            </a:r>
            <a:endParaRPr lang="en-US"/>
          </a:p>
        </p:txBody>
      </p:sp>
      <p:sp>
        <p:nvSpPr>
          <p:cNvPr id="3076" name="Rectangle 4"/>
          <p:cNvSpPr>
            <a:spLocks noGrp="1" noChangeArrowheads="1"/>
          </p:cNvSpPr>
          <p:nvPr>
            <p:ph type="dt" sz="half" idx="2"/>
          </p:nvPr>
        </p:nvSpPr>
        <p:spPr>
          <a:xfrm>
            <a:off x="231775" y="6445250"/>
            <a:ext cx="2205038" cy="317500"/>
          </a:xfrm>
        </p:spPr>
        <p:txBody>
          <a:bodyPr/>
          <a:lstStyle>
            <a:lvl1pPr>
              <a:defRPr/>
            </a:lvl1pPr>
          </a:lstStyle>
          <a:p>
            <a:endParaRPr lang="en-US"/>
          </a:p>
        </p:txBody>
      </p:sp>
      <p:sp>
        <p:nvSpPr>
          <p:cNvPr id="3077" name="Rectangle 5"/>
          <p:cNvSpPr>
            <a:spLocks noGrp="1" noChangeArrowheads="1"/>
          </p:cNvSpPr>
          <p:nvPr>
            <p:ph type="ftr" sz="quarter" idx="3"/>
          </p:nvPr>
        </p:nvSpPr>
        <p:spPr>
          <a:xfrm>
            <a:off x="2574925" y="6445250"/>
            <a:ext cx="2990850" cy="317500"/>
          </a:xfrm>
        </p:spPr>
        <p:txBody>
          <a:bodyPr/>
          <a:lstStyle>
            <a:lvl1pPr>
              <a:defRPr b="1">
                <a:solidFill>
                  <a:srgbClr val="FF0000"/>
                </a:solidFill>
              </a:defRPr>
            </a:lvl1pPr>
          </a:lstStyle>
          <a:p>
            <a:r>
              <a:rPr lang="en-US" smtClean="0"/>
              <a:t>GV: Trần Việt Khánh</a:t>
            </a:r>
            <a:endParaRPr lang="en-US"/>
          </a:p>
        </p:txBody>
      </p:sp>
      <p:sp>
        <p:nvSpPr>
          <p:cNvPr id="3078" name="Rectangle 6"/>
          <p:cNvSpPr>
            <a:spLocks noGrp="1" noChangeArrowheads="1"/>
          </p:cNvSpPr>
          <p:nvPr>
            <p:ph type="sldNum" sz="quarter" idx="4"/>
          </p:nvPr>
        </p:nvSpPr>
        <p:spPr>
          <a:xfrm>
            <a:off x="5700713" y="6445250"/>
            <a:ext cx="2205037" cy="317500"/>
          </a:xfrm>
        </p:spPr>
        <p:txBody>
          <a:bodyPr/>
          <a:lstStyle>
            <a:lvl1pPr>
              <a:defRPr/>
            </a:lvl1pPr>
          </a:lstStyle>
          <a:p>
            <a:fld id="{0A099D71-8491-4B33-93F4-50FBDB349578}" type="slidenum">
              <a:rPr lang="en-US"/>
              <a:pPr/>
              <a:t>‹#›</a:t>
            </a:fld>
            <a:endParaRPr lang="en-US"/>
          </a:p>
        </p:txBody>
      </p:sp>
      <p:sp>
        <p:nvSpPr>
          <p:cNvPr id="3117" name="Text Box 45"/>
          <p:cNvSpPr txBox="1">
            <a:spLocks noChangeArrowheads="1"/>
          </p:cNvSpPr>
          <p:nvPr/>
        </p:nvSpPr>
        <p:spPr bwMode="gray">
          <a:xfrm>
            <a:off x="161924" y="842963"/>
            <a:ext cx="8882064" cy="523220"/>
          </a:xfrm>
          <a:prstGeom prst="rect">
            <a:avLst/>
          </a:prstGeom>
          <a:noFill/>
          <a:ln w="9525">
            <a:noFill/>
            <a:miter lim="800000"/>
            <a:headEnd/>
            <a:tailEnd/>
          </a:ln>
          <a:effectLst/>
        </p:spPr>
        <p:txBody>
          <a:bodyPr wrap="square">
            <a:spAutoFit/>
          </a:bodyPr>
          <a:lstStyle/>
          <a:p>
            <a:pPr algn="ctr"/>
            <a:r>
              <a:rPr lang="en-US" sz="2800" b="1" smtClean="0">
                <a:solidFill>
                  <a:srgbClr val="FFFFFF"/>
                </a:solidFill>
                <a:latin typeface="Times New Roman" pitchFamily="18" charset="0"/>
                <a:cs typeface="Times New Roman" pitchFamily="18" charset="0"/>
              </a:rPr>
              <a:t>LẬP</a:t>
            </a:r>
            <a:r>
              <a:rPr lang="en-US" sz="2800" b="1" baseline="0" smtClean="0">
                <a:solidFill>
                  <a:srgbClr val="FFFFFF"/>
                </a:solidFill>
                <a:latin typeface="Times New Roman" pitchFamily="18" charset="0"/>
                <a:cs typeface="Times New Roman" pitchFamily="18" charset="0"/>
              </a:rPr>
              <a:t> TRÌNH HỆ THỐNG NHÚNG</a:t>
            </a:r>
            <a:endParaRPr lang="en-US" sz="2800" b="1">
              <a:solidFill>
                <a:srgbClr val="FFFFFF"/>
              </a:solidFill>
              <a:latin typeface="Times New Roman" pitchFamily="18" charset="0"/>
              <a:cs typeface="Times New Roman" pitchFamily="18" charset="0"/>
            </a:endParaRPr>
          </a:p>
        </p:txBody>
      </p:sp>
      <p:sp>
        <p:nvSpPr>
          <p:cNvPr id="3121" name="Rectangle 49"/>
          <p:cNvSpPr>
            <a:spLocks noChangeArrowheads="1"/>
          </p:cNvSpPr>
          <p:nvPr/>
        </p:nvSpPr>
        <p:spPr bwMode="gray">
          <a:xfrm>
            <a:off x="1703388" y="4511675"/>
            <a:ext cx="742950" cy="742950"/>
          </a:xfrm>
          <a:prstGeom prst="rect">
            <a:avLst/>
          </a:prstGeom>
          <a:solidFill>
            <a:schemeClr val="accent1">
              <a:alpha val="50000"/>
            </a:schemeClr>
          </a:solidFill>
          <a:ln w="9525">
            <a:noFill/>
            <a:miter lim="800000"/>
            <a:headEnd/>
            <a:tailEnd/>
          </a:ln>
          <a:effectLst/>
        </p:spPr>
        <p:txBody>
          <a:bodyPr wrap="none" anchor="ctr"/>
          <a:lstStyle/>
          <a:p>
            <a:endParaRPr lang="en-US"/>
          </a:p>
        </p:txBody>
      </p:sp>
      <p:sp>
        <p:nvSpPr>
          <p:cNvPr id="3122" name="Rectangle 50"/>
          <p:cNvSpPr>
            <a:spLocks noChangeArrowheads="1"/>
          </p:cNvSpPr>
          <p:nvPr/>
        </p:nvSpPr>
        <p:spPr bwMode="gray">
          <a:xfrm>
            <a:off x="128588" y="4511675"/>
            <a:ext cx="741362" cy="742950"/>
          </a:xfrm>
          <a:prstGeom prst="rect">
            <a:avLst/>
          </a:prstGeom>
          <a:solidFill>
            <a:schemeClr val="bg1">
              <a:alpha val="50000"/>
            </a:schemeClr>
          </a:solidFill>
          <a:ln w="9525">
            <a:noFill/>
            <a:miter lim="800000"/>
            <a:headEnd/>
            <a:tailEnd/>
          </a:ln>
          <a:effectLst/>
        </p:spPr>
        <p:txBody>
          <a:bodyPr wrap="none" anchor="ctr"/>
          <a:lstStyle/>
          <a:p>
            <a:endParaRPr lang="en-US"/>
          </a:p>
        </p:txBody>
      </p:sp>
      <p:sp>
        <p:nvSpPr>
          <p:cNvPr id="3124" name="Rectangle 52"/>
          <p:cNvSpPr>
            <a:spLocks noChangeArrowheads="1"/>
          </p:cNvSpPr>
          <p:nvPr/>
        </p:nvSpPr>
        <p:spPr bwMode="gray">
          <a:xfrm>
            <a:off x="2492375" y="5314950"/>
            <a:ext cx="742950" cy="742950"/>
          </a:xfrm>
          <a:prstGeom prst="rect">
            <a:avLst/>
          </a:prstGeom>
          <a:solidFill>
            <a:schemeClr val="tx1"/>
          </a:solidFill>
          <a:ln w="9525">
            <a:noFill/>
            <a:miter lim="800000"/>
            <a:headEnd/>
            <a:tailEnd/>
          </a:ln>
          <a:effectLst/>
        </p:spPr>
        <p:txBody>
          <a:bodyPr wrap="none" anchor="ctr"/>
          <a:lstStyle/>
          <a:p>
            <a:endParaRPr lang="en-US"/>
          </a:p>
        </p:txBody>
      </p:sp>
      <p:pic>
        <p:nvPicPr>
          <p:cNvPr id="3115" name="Picture 43" descr="1"/>
          <p:cNvPicPr>
            <a:picLocks noChangeAspect="1" noChangeArrowheads="1"/>
          </p:cNvPicPr>
          <p:nvPr/>
        </p:nvPicPr>
        <p:blipFill>
          <a:blip r:embed="rId7" cstate="print"/>
          <a:srcRect/>
          <a:stretch>
            <a:fillRect/>
          </a:stretch>
        </p:blipFill>
        <p:spPr bwMode="gray">
          <a:xfrm>
            <a:off x="130175" y="2911475"/>
            <a:ext cx="1347788" cy="1531938"/>
          </a:xfrm>
          <a:prstGeom prst="rect">
            <a:avLst/>
          </a:prstGeom>
          <a:noFill/>
        </p:spPr>
      </p:pic>
      <p:sp>
        <p:nvSpPr>
          <p:cNvPr id="3074" name="Rectangle 2"/>
          <p:cNvSpPr>
            <a:spLocks noGrp="1" noChangeArrowheads="1"/>
          </p:cNvSpPr>
          <p:nvPr>
            <p:ph type="ctrTitle"/>
          </p:nvPr>
        </p:nvSpPr>
        <p:spPr>
          <a:xfrm>
            <a:off x="2859368" y="2911475"/>
            <a:ext cx="6019800" cy="1470025"/>
          </a:xfrm>
        </p:spPr>
        <p:txBody>
          <a:bodyPr/>
          <a:lstStyle>
            <a:lvl1pPr algn="r">
              <a:defRPr sz="4800">
                <a:solidFill>
                  <a:srgbClr val="000000"/>
                </a:solidFill>
              </a:defRPr>
            </a:lvl1pPr>
          </a:lstStyle>
          <a:p>
            <a:r>
              <a:rPr lang="en-US" smtClean="0"/>
              <a:t>Click to edit Master title style</a:t>
            </a:r>
            <a:endParaRPr lang="en-US"/>
          </a:p>
        </p:txBody>
      </p:sp>
      <p:sp>
        <p:nvSpPr>
          <p:cNvPr id="3142" name="Rectangle 70" descr="2"/>
          <p:cNvSpPr>
            <a:spLocks noChangeArrowheads="1"/>
          </p:cNvSpPr>
          <p:nvPr/>
        </p:nvSpPr>
        <p:spPr bwMode="gray">
          <a:xfrm>
            <a:off x="1701800" y="3705225"/>
            <a:ext cx="744538" cy="742950"/>
          </a:xfrm>
          <a:prstGeom prst="rect">
            <a:avLst/>
          </a:prstGeom>
          <a:blipFill dpi="0" rotWithShape="1">
            <a:blip r:embed="rId8" cstate="print"/>
            <a:srcRect/>
            <a:stretch>
              <a:fillRect/>
            </a:stretch>
          </a:blipFill>
          <a:ln w="9525">
            <a:noFill/>
            <a:miter lim="800000"/>
            <a:headEnd/>
            <a:tailEnd/>
          </a:ln>
          <a:effectLst/>
        </p:spPr>
        <p:txBody>
          <a:bodyPr wrap="none" anchor="ct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3099"/>
                                        </p:tgtEl>
                                        <p:attrNameLst>
                                          <p:attrName>style.visibility</p:attrName>
                                        </p:attrNameLst>
                                      </p:cBhvr>
                                      <p:to>
                                        <p:strVal val="visible"/>
                                      </p:to>
                                    </p:set>
                                    <p:anim calcmode="lin" valueType="num">
                                      <p:cBhvr>
                                        <p:cTn id="7" dur="1000" fill="hold"/>
                                        <p:tgtEl>
                                          <p:spTgt spid="3099"/>
                                        </p:tgtEl>
                                        <p:attrNameLst>
                                          <p:attrName>ppt_x</p:attrName>
                                        </p:attrNameLst>
                                      </p:cBhvr>
                                      <p:tavLst>
                                        <p:tav tm="0">
                                          <p:val>
                                            <p:strVal val="#ppt_x-.2"/>
                                          </p:val>
                                        </p:tav>
                                        <p:tav tm="100000">
                                          <p:val>
                                            <p:strVal val="#ppt_x"/>
                                          </p:val>
                                        </p:tav>
                                      </p:tavLst>
                                    </p:anim>
                                    <p:anim calcmode="lin" valueType="num">
                                      <p:cBhvr>
                                        <p:cTn id="8" dur="1000" fill="hold"/>
                                        <p:tgtEl>
                                          <p:spTgt spid="3099"/>
                                        </p:tgtEl>
                                        <p:attrNameLst>
                                          <p:attrName>ppt_y</p:attrName>
                                        </p:attrNameLst>
                                      </p:cBhvr>
                                      <p:tavLst>
                                        <p:tav tm="0">
                                          <p:val>
                                            <p:strVal val="#ppt_y"/>
                                          </p:val>
                                        </p:tav>
                                        <p:tav tm="100000">
                                          <p:val>
                                            <p:strVal val="#ppt_y"/>
                                          </p:val>
                                        </p:tav>
                                      </p:tavLst>
                                    </p:anim>
                                    <p:animEffect transition="in" filter="wipe(right)" prLst="gradientSize: 0.1">
                                      <p:cBhvr>
                                        <p:cTn id="9" dur="1000"/>
                                        <p:tgtEl>
                                          <p:spTgt spid="3099"/>
                                        </p:tgtEl>
                                      </p:cBhvr>
                                    </p:animEffect>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3105"/>
                                        </p:tgtEl>
                                        <p:attrNameLst>
                                          <p:attrName>style.visibility</p:attrName>
                                        </p:attrNameLst>
                                      </p:cBhvr>
                                      <p:to>
                                        <p:strVal val="visible"/>
                                      </p:to>
                                    </p:set>
                                    <p:animEffect transition="in" filter="wipe(right)">
                                      <p:cBhvr>
                                        <p:cTn id="13" dur="500"/>
                                        <p:tgtEl>
                                          <p:spTgt spid="3105"/>
                                        </p:tgtEl>
                                      </p:cBhvr>
                                    </p:animEffect>
                                  </p:childTnLst>
                                </p:cTn>
                              </p:par>
                              <p:par>
                                <p:cTn id="14" presetID="22" presetClass="entr" presetSubtype="8" fill="hold" nodeType="withEffect">
                                  <p:stCondLst>
                                    <p:cond delay="0"/>
                                  </p:stCondLst>
                                  <p:childTnLst>
                                    <p:set>
                                      <p:cBhvr>
                                        <p:cTn id="15" dur="1" fill="hold">
                                          <p:stCondLst>
                                            <p:cond delay="0"/>
                                          </p:stCondLst>
                                        </p:cTn>
                                        <p:tgtEl>
                                          <p:spTgt spid="3146"/>
                                        </p:tgtEl>
                                        <p:attrNameLst>
                                          <p:attrName>style.visibility</p:attrName>
                                        </p:attrNameLst>
                                      </p:cBhvr>
                                      <p:to>
                                        <p:strVal val="visible"/>
                                      </p:to>
                                    </p:set>
                                    <p:animEffect transition="in" filter="wipe(left)">
                                      <p:cBhvr>
                                        <p:cTn id="16" dur="500"/>
                                        <p:tgtEl>
                                          <p:spTgt spid="3146"/>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3100"/>
                                        </p:tgtEl>
                                        <p:attrNameLst>
                                          <p:attrName>style.visibility</p:attrName>
                                        </p:attrNameLst>
                                      </p:cBhvr>
                                      <p:to>
                                        <p:strVal val="visible"/>
                                      </p:to>
                                    </p:set>
                                    <p:animEffect transition="in" filter="wipe(left)">
                                      <p:cBhvr>
                                        <p:cTn id="19" dur="1000"/>
                                        <p:tgtEl>
                                          <p:spTgt spid="3100"/>
                                        </p:tgtEl>
                                      </p:cBhvr>
                                    </p:animEffect>
                                  </p:childTnLst>
                                </p:cTn>
                              </p:par>
                              <p:par>
                                <p:cTn id="20" presetID="22" presetClass="entr" presetSubtype="2" fill="hold" nodeType="withEffect">
                                  <p:stCondLst>
                                    <p:cond delay="0"/>
                                  </p:stCondLst>
                                  <p:childTnLst>
                                    <p:set>
                                      <p:cBhvr>
                                        <p:cTn id="21" dur="1" fill="hold">
                                          <p:stCondLst>
                                            <p:cond delay="0"/>
                                          </p:stCondLst>
                                        </p:cTn>
                                        <p:tgtEl>
                                          <p:spTgt spid="3147"/>
                                        </p:tgtEl>
                                        <p:attrNameLst>
                                          <p:attrName>style.visibility</p:attrName>
                                        </p:attrNameLst>
                                      </p:cBhvr>
                                      <p:to>
                                        <p:strVal val="visible"/>
                                      </p:to>
                                    </p:set>
                                    <p:animEffect transition="in" filter="wipe(right)">
                                      <p:cBhvr>
                                        <p:cTn id="22" dur="500"/>
                                        <p:tgtEl>
                                          <p:spTgt spid="3147"/>
                                        </p:tgtEl>
                                      </p:cBhvr>
                                    </p:animEffect>
                                  </p:childTnLst>
                                </p:cTn>
                              </p:par>
                            </p:childTnLst>
                          </p:cTn>
                        </p:par>
                        <p:par>
                          <p:cTn id="23" fill="hold">
                            <p:stCondLst>
                              <p:cond delay="2000"/>
                            </p:stCondLst>
                            <p:childTnLst>
                              <p:par>
                                <p:cTn id="24" presetID="29" presetClass="entr" presetSubtype="0" fill="hold" grpId="0" nodeType="afterEffect">
                                  <p:stCondLst>
                                    <p:cond delay="0"/>
                                  </p:stCondLst>
                                  <p:childTnLst>
                                    <p:set>
                                      <p:cBhvr>
                                        <p:cTn id="25" dur="1" fill="hold">
                                          <p:stCondLst>
                                            <p:cond delay="0"/>
                                          </p:stCondLst>
                                        </p:cTn>
                                        <p:tgtEl>
                                          <p:spTgt spid="3074"/>
                                        </p:tgtEl>
                                        <p:attrNameLst>
                                          <p:attrName>style.visibility</p:attrName>
                                        </p:attrNameLst>
                                      </p:cBhvr>
                                      <p:to>
                                        <p:strVal val="visible"/>
                                      </p:to>
                                    </p:set>
                                    <p:anim calcmode="lin" valueType="num">
                                      <p:cBhvr>
                                        <p:cTn id="26" dur="500" fill="hold"/>
                                        <p:tgtEl>
                                          <p:spTgt spid="3074"/>
                                        </p:tgtEl>
                                        <p:attrNameLst>
                                          <p:attrName>ppt_x</p:attrName>
                                        </p:attrNameLst>
                                      </p:cBhvr>
                                      <p:tavLst>
                                        <p:tav tm="0">
                                          <p:val>
                                            <p:strVal val="#ppt_x-.2"/>
                                          </p:val>
                                        </p:tav>
                                        <p:tav tm="100000">
                                          <p:val>
                                            <p:strVal val="#ppt_x"/>
                                          </p:val>
                                        </p:tav>
                                      </p:tavLst>
                                    </p:anim>
                                    <p:anim calcmode="lin" valueType="num">
                                      <p:cBhvr>
                                        <p:cTn id="27" dur="500" fill="hold"/>
                                        <p:tgtEl>
                                          <p:spTgt spid="3074"/>
                                        </p:tgtEl>
                                        <p:attrNameLst>
                                          <p:attrName>ppt_y</p:attrName>
                                        </p:attrNameLst>
                                      </p:cBhvr>
                                      <p:tavLst>
                                        <p:tav tm="0">
                                          <p:val>
                                            <p:strVal val="#ppt_y"/>
                                          </p:val>
                                        </p:tav>
                                        <p:tav tm="100000">
                                          <p:val>
                                            <p:strVal val="#ppt_y"/>
                                          </p:val>
                                        </p:tav>
                                      </p:tavLst>
                                    </p:anim>
                                    <p:animEffect transition="in" filter="wipe(right)" prLst="gradientSize: 0.1">
                                      <p:cBhvr>
                                        <p:cTn id="28" dur="500"/>
                                        <p:tgtEl>
                                          <p:spTgt spid="3074"/>
                                        </p:tgtEl>
                                      </p:cBhvr>
                                    </p:animEffect>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3079"/>
                                        </p:tgtEl>
                                        <p:attrNameLst>
                                          <p:attrName>style.visibility</p:attrName>
                                        </p:attrNameLst>
                                      </p:cBhvr>
                                      <p:to>
                                        <p:strVal val="visible"/>
                                      </p:to>
                                    </p:set>
                                    <p:animEffect transition="in" filter="wipe(up)">
                                      <p:cBhvr>
                                        <p:cTn id="32" dur="500"/>
                                        <p:tgtEl>
                                          <p:spTgt spid="3079"/>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3142"/>
                                        </p:tgtEl>
                                        <p:attrNameLst>
                                          <p:attrName>style.visibility</p:attrName>
                                        </p:attrNameLst>
                                      </p:cBhvr>
                                      <p:to>
                                        <p:strVal val="visible"/>
                                      </p:to>
                                    </p:set>
                                    <p:animEffect transition="in" filter="fade">
                                      <p:cBhvr>
                                        <p:cTn id="36" dur="1000"/>
                                        <p:tgtEl>
                                          <p:spTgt spid="3142"/>
                                        </p:tgtEl>
                                      </p:cBhvr>
                                    </p:animEffect>
                                  </p:childTnLst>
                                </p:cTn>
                              </p:par>
                            </p:childTnLst>
                          </p:cTn>
                        </p:par>
                        <p:par>
                          <p:cTn id="37" fill="hold">
                            <p:stCondLst>
                              <p:cond delay="4000"/>
                            </p:stCondLst>
                            <p:childTnLst>
                              <p:par>
                                <p:cTn id="38" presetID="10" presetClass="entr" presetSubtype="0" fill="hold" grpId="0" nodeType="afterEffect">
                                  <p:stCondLst>
                                    <p:cond delay="0"/>
                                  </p:stCondLst>
                                  <p:childTnLst>
                                    <p:set>
                                      <p:cBhvr>
                                        <p:cTn id="39" dur="1" fill="hold">
                                          <p:stCondLst>
                                            <p:cond delay="0"/>
                                          </p:stCondLst>
                                        </p:cTn>
                                        <p:tgtEl>
                                          <p:spTgt spid="3116"/>
                                        </p:tgtEl>
                                        <p:attrNameLst>
                                          <p:attrName>style.visibility</p:attrName>
                                        </p:attrNameLst>
                                      </p:cBhvr>
                                      <p:to>
                                        <p:strVal val="visible"/>
                                      </p:to>
                                    </p:set>
                                    <p:animEffect transition="in" filter="fade">
                                      <p:cBhvr>
                                        <p:cTn id="40" dur="1000"/>
                                        <p:tgtEl>
                                          <p:spTgt spid="3116"/>
                                        </p:tgtEl>
                                      </p:cBhvr>
                                    </p:animEffect>
                                  </p:childTnLst>
                                </p:cTn>
                              </p:par>
                            </p:childTnLst>
                          </p:cTn>
                        </p:par>
                        <p:par>
                          <p:cTn id="41" fill="hold">
                            <p:stCondLst>
                              <p:cond delay="5000"/>
                            </p:stCondLst>
                            <p:childTnLst>
                              <p:par>
                                <p:cTn id="42" presetID="10" presetClass="exit" presetSubtype="0" fill="hold" grpId="0" nodeType="afterEffect">
                                  <p:stCondLst>
                                    <p:cond delay="0"/>
                                  </p:stCondLst>
                                  <p:childTnLst>
                                    <p:animEffect transition="out" filter="fade">
                                      <p:cBhvr>
                                        <p:cTn id="43" dur="1000"/>
                                        <p:tgtEl>
                                          <p:spTgt spid="3128"/>
                                        </p:tgtEl>
                                      </p:cBhvr>
                                    </p:animEffect>
                                    <p:set>
                                      <p:cBhvr>
                                        <p:cTn id="44" dur="1" fill="hold">
                                          <p:stCondLst>
                                            <p:cond delay="999"/>
                                          </p:stCondLst>
                                        </p:cTn>
                                        <p:tgtEl>
                                          <p:spTgt spid="3128"/>
                                        </p:tgtEl>
                                        <p:attrNameLst>
                                          <p:attrName>style.visibility</p:attrName>
                                        </p:attrNameLst>
                                      </p:cBhvr>
                                      <p:to>
                                        <p:strVal val="hidden"/>
                                      </p:to>
                                    </p:set>
                                  </p:childTnLst>
                                </p:cTn>
                              </p:par>
                              <p:par>
                                <p:cTn id="45" presetID="10" presetClass="entr" presetSubtype="0" fill="hold" grpId="0" nodeType="withEffect">
                                  <p:stCondLst>
                                    <p:cond delay="0"/>
                                  </p:stCondLst>
                                  <p:childTnLst>
                                    <p:set>
                                      <p:cBhvr>
                                        <p:cTn id="46" dur="1" fill="hold">
                                          <p:stCondLst>
                                            <p:cond delay="0"/>
                                          </p:stCondLst>
                                        </p:cTn>
                                        <p:tgtEl>
                                          <p:spTgt spid="3109"/>
                                        </p:tgtEl>
                                        <p:attrNameLst>
                                          <p:attrName>style.visibility</p:attrName>
                                        </p:attrNameLst>
                                      </p:cBhvr>
                                      <p:to>
                                        <p:strVal val="visible"/>
                                      </p:to>
                                    </p:set>
                                    <p:animEffect transition="in" filter="fade">
                                      <p:cBhvr>
                                        <p:cTn id="47" dur="1000"/>
                                        <p:tgtEl>
                                          <p:spTgt spid="3109"/>
                                        </p:tgtEl>
                                      </p:cBhvr>
                                    </p:animEffect>
                                  </p:childTnLst>
                                </p:cTn>
                              </p:par>
                              <p:par>
                                <p:cTn id="48" presetID="10" presetClass="entr" presetSubtype="0" fill="hold" nodeType="withEffect">
                                  <p:stCondLst>
                                    <p:cond delay="0"/>
                                  </p:stCondLst>
                                  <p:childTnLst>
                                    <p:set>
                                      <p:cBhvr>
                                        <p:cTn id="49" dur="1" fill="hold">
                                          <p:stCondLst>
                                            <p:cond delay="0"/>
                                          </p:stCondLst>
                                        </p:cTn>
                                        <p:tgtEl>
                                          <p:spTgt spid="3115"/>
                                        </p:tgtEl>
                                        <p:attrNameLst>
                                          <p:attrName>style.visibility</p:attrName>
                                        </p:attrNameLst>
                                      </p:cBhvr>
                                      <p:to>
                                        <p:strVal val="visible"/>
                                      </p:to>
                                    </p:set>
                                    <p:animEffect transition="in" filter="fade">
                                      <p:cBhvr>
                                        <p:cTn id="50" dur="1000"/>
                                        <p:tgtEl>
                                          <p:spTgt spid="3115"/>
                                        </p:tgtEl>
                                      </p:cBhvr>
                                    </p:animEffect>
                                  </p:childTnLst>
                                </p:cTn>
                              </p:par>
                            </p:childTnLst>
                          </p:cTn>
                        </p:par>
                        <p:par>
                          <p:cTn id="51" fill="hold">
                            <p:stCondLst>
                              <p:cond delay="6000"/>
                            </p:stCondLst>
                            <p:childTnLst>
                              <p:par>
                                <p:cTn id="52" presetID="10" presetClass="exit" presetSubtype="0" fill="hold" grpId="0" nodeType="afterEffect">
                                  <p:stCondLst>
                                    <p:cond delay="0"/>
                                  </p:stCondLst>
                                  <p:childTnLst>
                                    <p:animEffect transition="out" filter="fade">
                                      <p:cBhvr>
                                        <p:cTn id="53" dur="1000"/>
                                        <p:tgtEl>
                                          <p:spTgt spid="3121"/>
                                        </p:tgtEl>
                                      </p:cBhvr>
                                    </p:animEffect>
                                    <p:set>
                                      <p:cBhvr>
                                        <p:cTn id="54" dur="1" fill="hold">
                                          <p:stCondLst>
                                            <p:cond delay="999"/>
                                          </p:stCondLst>
                                        </p:cTn>
                                        <p:tgtEl>
                                          <p:spTgt spid="31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6" grpId="0" animBg="1"/>
      <p:bldP spid="3128" grpId="0" animBg="1"/>
      <p:bldP spid="3099" grpId="0" animBg="1"/>
      <p:bldP spid="3100" grpId="0" animBg="1"/>
      <p:bldP spid="3105" grpId="0" animBg="1"/>
      <p:bldP spid="3109" grpId="0" animBg="1"/>
      <p:bldP spid="3121" grpId="0" animBg="1"/>
      <p:bldP spid="3074" grpId="0"/>
      <p:bldP spid="3142" grpId="0" animBg="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a:xfrm>
            <a:off x="4830763" y="6567488"/>
            <a:ext cx="2311400" cy="290512"/>
          </a:xfrm>
        </p:spPr>
        <p:txBody>
          <a:bodyPr/>
          <a:lstStyle>
            <a:lvl1pPr>
              <a:defRPr sz="1600" b="1">
                <a:solidFill>
                  <a:srgbClr val="DDDDDD"/>
                </a:solidFill>
              </a:defRPr>
            </a:lvl1pPr>
          </a:lstStyle>
          <a:p>
            <a:r>
              <a:rPr lang="en-US" smtClean="0"/>
              <a:t>GV: Trần Việt Khánh</a:t>
            </a:r>
            <a:endParaRPr lang="en-US"/>
          </a:p>
        </p:txBody>
      </p:sp>
      <p:sp>
        <p:nvSpPr>
          <p:cNvPr id="6" name="Slide Number Placeholder 5"/>
          <p:cNvSpPr>
            <a:spLocks noGrp="1"/>
          </p:cNvSpPr>
          <p:nvPr>
            <p:ph type="sldNum" sz="quarter" idx="12"/>
          </p:nvPr>
        </p:nvSpPr>
        <p:spPr/>
        <p:txBody>
          <a:bodyPr/>
          <a:lstStyle>
            <a:lvl1pPr>
              <a:defRPr/>
            </a:lvl1pPr>
          </a:lstStyle>
          <a:p>
            <a:fld id="{ADF2E8D5-BEF0-49D0-9908-6830265409DF}" type="slidenum">
              <a:rPr lang="en-US"/>
              <a:pPr/>
              <a:t>‹#›</a:t>
            </a:fld>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b="1">
                <a:solidFill>
                  <a:srgbClr val="FF0000"/>
                </a:solidFill>
              </a:defRPr>
            </a:lvl1pPr>
          </a:lstStyle>
          <a:p>
            <a:r>
              <a:rPr lang="en-US" smtClean="0"/>
              <a:t>GV: Trần Việt Khánh</a:t>
            </a:r>
            <a:endParaRPr lang="en-US"/>
          </a:p>
        </p:txBody>
      </p:sp>
      <p:sp>
        <p:nvSpPr>
          <p:cNvPr id="6" name="Slide Number Placeholder 5"/>
          <p:cNvSpPr>
            <a:spLocks noGrp="1"/>
          </p:cNvSpPr>
          <p:nvPr>
            <p:ph type="sldNum" sz="quarter" idx="12"/>
          </p:nvPr>
        </p:nvSpPr>
        <p:spPr/>
        <p:txBody>
          <a:bodyPr/>
          <a:lstStyle>
            <a:lvl1pPr>
              <a:defRPr/>
            </a:lvl1pPr>
          </a:lstStyle>
          <a:p>
            <a:fld id="{DE74851E-9E76-428D-BC7E-C769517E5F53}" type="slidenum">
              <a:rPr lang="en-US"/>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438275"/>
            <a:ext cx="4038600" cy="4733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38275"/>
            <a:ext cx="4038600" cy="4733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smtClean="0"/>
              <a:t>GV: Trần Việt Khánh</a:t>
            </a:r>
            <a:endParaRPr lang="en-US"/>
          </a:p>
        </p:txBody>
      </p:sp>
      <p:sp>
        <p:nvSpPr>
          <p:cNvPr id="7" name="Slide Number Placeholder 6"/>
          <p:cNvSpPr>
            <a:spLocks noGrp="1"/>
          </p:cNvSpPr>
          <p:nvPr>
            <p:ph type="sldNum" sz="quarter" idx="12"/>
          </p:nvPr>
        </p:nvSpPr>
        <p:spPr/>
        <p:txBody>
          <a:bodyPr/>
          <a:lstStyle>
            <a:lvl1pPr>
              <a:defRPr/>
            </a:lvl1pPr>
          </a:lstStyle>
          <a:p>
            <a:fld id="{5B8F496D-84B6-4568-B375-843DD2E9BD3E}" type="slidenum">
              <a:rPr lang="en-US"/>
              <a:pPr/>
              <a:t>‹#›</a:t>
            </a:fld>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r>
              <a:rPr lang="en-US" smtClean="0"/>
              <a:t>GV: Trần Việt Khánh</a:t>
            </a:r>
            <a:endParaRPr lang="en-US"/>
          </a:p>
        </p:txBody>
      </p:sp>
      <p:sp>
        <p:nvSpPr>
          <p:cNvPr id="9" name="Slide Number Placeholder 8"/>
          <p:cNvSpPr>
            <a:spLocks noGrp="1"/>
          </p:cNvSpPr>
          <p:nvPr>
            <p:ph type="sldNum" sz="quarter" idx="12"/>
          </p:nvPr>
        </p:nvSpPr>
        <p:spPr/>
        <p:txBody>
          <a:bodyPr/>
          <a:lstStyle>
            <a:lvl1pPr>
              <a:defRPr/>
            </a:lvl1pPr>
          </a:lstStyle>
          <a:p>
            <a:fld id="{36BC87C1-EA51-4462-8763-6E3C7C1E02EF}" type="slidenum">
              <a:rPr lang="en-US"/>
              <a:pPr/>
              <a:t>‹#›</a:t>
            </a:fld>
            <a:endParaRPr lang="en-US"/>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b="1">
                <a:solidFill>
                  <a:srgbClr val="FF0000"/>
                </a:solidFill>
              </a:defRPr>
            </a:lvl1pPr>
          </a:lstStyle>
          <a:p>
            <a:r>
              <a:rPr lang="en-US" smtClean="0"/>
              <a:t>GV: Trần Việt Khánh</a:t>
            </a:r>
            <a:endParaRPr lang="en-US"/>
          </a:p>
        </p:txBody>
      </p:sp>
      <p:sp>
        <p:nvSpPr>
          <p:cNvPr id="5" name="Slide Number Placeholder 4"/>
          <p:cNvSpPr>
            <a:spLocks noGrp="1"/>
          </p:cNvSpPr>
          <p:nvPr>
            <p:ph type="sldNum" sz="quarter" idx="12"/>
          </p:nvPr>
        </p:nvSpPr>
        <p:spPr/>
        <p:txBody>
          <a:bodyPr/>
          <a:lstStyle>
            <a:lvl1pPr>
              <a:defRPr/>
            </a:lvl1pPr>
          </a:lstStyle>
          <a:p>
            <a:fld id="{8D009CAE-CB16-4D37-BECA-A9CD3784EC7B}" type="slidenum">
              <a:rPr lang="en-US"/>
              <a:pPr/>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b="1">
                <a:solidFill>
                  <a:srgbClr val="FF0000"/>
                </a:solidFill>
              </a:defRPr>
            </a:lvl1pPr>
          </a:lstStyle>
          <a:p>
            <a:r>
              <a:rPr lang="en-US" smtClean="0"/>
              <a:t>GV: Trần Việt Khánh</a:t>
            </a:r>
            <a:endParaRPr lang="en-US"/>
          </a:p>
        </p:txBody>
      </p:sp>
      <p:sp>
        <p:nvSpPr>
          <p:cNvPr id="4" name="Slide Number Placeholder 3"/>
          <p:cNvSpPr>
            <a:spLocks noGrp="1"/>
          </p:cNvSpPr>
          <p:nvPr>
            <p:ph type="sldNum" sz="quarter" idx="12"/>
          </p:nvPr>
        </p:nvSpPr>
        <p:spPr/>
        <p:txBody>
          <a:bodyPr/>
          <a:lstStyle>
            <a:lvl1pPr>
              <a:defRPr/>
            </a:lvl1pPr>
          </a:lstStyle>
          <a:p>
            <a:fld id="{F550449B-5463-4793-9817-04934DDC43A7}"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smtClean="0"/>
              <a:t>GV: Trần Việt Khánh</a:t>
            </a:r>
            <a:endParaRPr lang="en-US"/>
          </a:p>
        </p:txBody>
      </p:sp>
      <p:sp>
        <p:nvSpPr>
          <p:cNvPr id="7" name="Slide Number Placeholder 6"/>
          <p:cNvSpPr>
            <a:spLocks noGrp="1"/>
          </p:cNvSpPr>
          <p:nvPr>
            <p:ph type="sldNum" sz="quarter" idx="12"/>
          </p:nvPr>
        </p:nvSpPr>
        <p:spPr/>
        <p:txBody>
          <a:bodyPr/>
          <a:lstStyle>
            <a:lvl1pPr>
              <a:defRPr/>
            </a:lvl1pPr>
          </a:lstStyle>
          <a:p>
            <a:fld id="{2CE70D59-EA16-4037-94ED-4C5C55F8C7C7}" type="slidenum">
              <a:rPr lang="en-US"/>
              <a:pPr/>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a:xfrm>
            <a:off x="4830763" y="6567488"/>
            <a:ext cx="2311400" cy="290512"/>
          </a:xfrm>
        </p:spPr>
        <p:txBody>
          <a:bodyPr/>
          <a:lstStyle>
            <a:lvl1pPr>
              <a:defRPr sz="1200" b="1">
                <a:solidFill>
                  <a:srgbClr val="DDDDDD"/>
                </a:solidFill>
              </a:defRPr>
            </a:lvl1pPr>
          </a:lstStyle>
          <a:p>
            <a:r>
              <a:rPr lang="en-US" smtClean="0"/>
              <a:t>GV: Trần Việt Khánh</a:t>
            </a:r>
            <a:endParaRPr lang="en-US"/>
          </a:p>
        </p:txBody>
      </p:sp>
      <p:sp>
        <p:nvSpPr>
          <p:cNvPr id="7" name="Slide Number Placeholder 6"/>
          <p:cNvSpPr>
            <a:spLocks noGrp="1"/>
          </p:cNvSpPr>
          <p:nvPr>
            <p:ph type="sldNum" sz="quarter" idx="12"/>
          </p:nvPr>
        </p:nvSpPr>
        <p:spPr/>
        <p:txBody>
          <a:bodyPr/>
          <a:lstStyle>
            <a:lvl1pPr>
              <a:defRPr/>
            </a:lvl1pPr>
          </a:lstStyle>
          <a:p>
            <a:fld id="{0489B9B5-89C4-4C39-BAC2-56A6AA307D4B}" type="slidenum">
              <a:rPr lang="en-US"/>
              <a:pPr/>
              <a:t>‹#›</a:t>
            </a:fld>
            <a:endParaRPr lang="en-US"/>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a:xfrm>
            <a:off x="4830763" y="6567488"/>
            <a:ext cx="2311400" cy="290512"/>
          </a:xfrm>
        </p:spPr>
        <p:txBody>
          <a:bodyPr/>
          <a:lstStyle>
            <a:lvl1pPr>
              <a:defRPr sz="1200" b="1">
                <a:solidFill>
                  <a:srgbClr val="DDDDDD"/>
                </a:solidFill>
              </a:defRPr>
            </a:lvl1pPr>
          </a:lstStyle>
          <a:p>
            <a:r>
              <a:rPr lang="en-US" smtClean="0"/>
              <a:t>GV: Trần Việt Khánh</a:t>
            </a:r>
            <a:endParaRPr lang="en-US"/>
          </a:p>
        </p:txBody>
      </p:sp>
      <p:sp>
        <p:nvSpPr>
          <p:cNvPr id="6" name="Slide Number Placeholder 5"/>
          <p:cNvSpPr>
            <a:spLocks noGrp="1"/>
          </p:cNvSpPr>
          <p:nvPr>
            <p:ph type="sldNum" sz="quarter" idx="12"/>
          </p:nvPr>
        </p:nvSpPr>
        <p:spPr/>
        <p:txBody>
          <a:bodyPr/>
          <a:lstStyle>
            <a:lvl1pPr>
              <a:defRPr/>
            </a:lvl1pPr>
          </a:lstStyle>
          <a:p>
            <a:fld id="{35028E16-ACAC-4600-9DF2-72626C038601}" type="slidenum">
              <a:rPr lang="en-US"/>
              <a:pPr/>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38125"/>
            <a:ext cx="2057400" cy="59340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38125"/>
            <a:ext cx="6019800" cy="59340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a:xfrm>
            <a:off x="4830763" y="6567488"/>
            <a:ext cx="2311400" cy="290512"/>
          </a:xfrm>
        </p:spPr>
        <p:txBody>
          <a:bodyPr/>
          <a:lstStyle>
            <a:lvl1pPr>
              <a:defRPr sz="1200" b="1">
                <a:solidFill>
                  <a:srgbClr val="DDDDDD"/>
                </a:solidFill>
              </a:defRPr>
            </a:lvl1pPr>
          </a:lstStyle>
          <a:p>
            <a:r>
              <a:rPr lang="en-US" smtClean="0"/>
              <a:t>GV: Trần Việt Khánh</a:t>
            </a:r>
            <a:endParaRPr lang="en-US"/>
          </a:p>
        </p:txBody>
      </p:sp>
      <p:sp>
        <p:nvSpPr>
          <p:cNvPr id="6" name="Slide Number Placeholder 5"/>
          <p:cNvSpPr>
            <a:spLocks noGrp="1"/>
          </p:cNvSpPr>
          <p:nvPr>
            <p:ph type="sldNum" sz="quarter" idx="12"/>
          </p:nvPr>
        </p:nvSpPr>
        <p:spPr/>
        <p:txBody>
          <a:bodyPr/>
          <a:lstStyle>
            <a:lvl1pPr>
              <a:defRPr/>
            </a:lvl1pPr>
          </a:lstStyle>
          <a:p>
            <a:fld id="{BEF68485-55E5-4591-9694-AECEB1B48197}" type="slidenum">
              <a:rPr lang="en-US"/>
              <a:pPr/>
              <a:t>‹#›</a:t>
            </a:fld>
            <a:endParaRPr lang="en-US"/>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38125"/>
            <a:ext cx="6477000" cy="868363"/>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438275"/>
            <a:ext cx="4038600" cy="47339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38275"/>
            <a:ext cx="4038600" cy="47339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3048000" y="6311900"/>
            <a:ext cx="1712913" cy="290513"/>
          </a:xfrm>
        </p:spPr>
        <p:txBody>
          <a:bodyPr/>
          <a:lstStyle>
            <a:lvl1pPr>
              <a:defRPr/>
            </a:lvl1pPr>
          </a:lstStyle>
          <a:p>
            <a:endParaRPr lang="en-US"/>
          </a:p>
        </p:txBody>
      </p:sp>
      <p:sp>
        <p:nvSpPr>
          <p:cNvPr id="6" name="Footer Placeholder 5"/>
          <p:cNvSpPr>
            <a:spLocks noGrp="1"/>
          </p:cNvSpPr>
          <p:nvPr>
            <p:ph type="ftr" sz="quarter" idx="11"/>
          </p:nvPr>
        </p:nvSpPr>
        <p:spPr>
          <a:xfrm>
            <a:off x="4830763" y="6643688"/>
            <a:ext cx="2311400" cy="290512"/>
          </a:xfrm>
        </p:spPr>
        <p:txBody>
          <a:bodyPr/>
          <a:lstStyle>
            <a:lvl1pPr>
              <a:defRPr sz="1400" b="1">
                <a:solidFill>
                  <a:srgbClr val="DDDDDD"/>
                </a:solidFill>
              </a:defRPr>
            </a:lvl1pPr>
          </a:lstStyle>
          <a:p>
            <a:r>
              <a:rPr lang="en-US" smtClean="0"/>
              <a:t>GV: Trần Việt Khánh</a:t>
            </a:r>
            <a:endParaRPr lang="en-US"/>
          </a:p>
        </p:txBody>
      </p:sp>
      <p:sp>
        <p:nvSpPr>
          <p:cNvPr id="7" name="Slide Number Placeholder 6"/>
          <p:cNvSpPr>
            <a:spLocks noGrp="1"/>
          </p:cNvSpPr>
          <p:nvPr>
            <p:ph type="sldNum" sz="quarter" idx="12"/>
          </p:nvPr>
        </p:nvSpPr>
        <p:spPr>
          <a:xfrm>
            <a:off x="7116763" y="6323013"/>
            <a:ext cx="1616075" cy="290512"/>
          </a:xfrm>
        </p:spPr>
        <p:txBody>
          <a:bodyPr/>
          <a:lstStyle>
            <a:lvl1pPr>
              <a:defRPr/>
            </a:lvl1pPr>
          </a:lstStyle>
          <a:p>
            <a:fld id="{6000D101-AD16-4FBD-8EDD-A12EE12F67D8}" type="slidenum">
              <a:rPr lang="en-US"/>
              <a:pPr/>
              <a:t>‹#›</a:t>
            </a:fld>
            <a:endParaRPr lang="en-US"/>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38125"/>
            <a:ext cx="6477000" cy="868363"/>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438275"/>
            <a:ext cx="8229600" cy="4733925"/>
          </a:xfrm>
        </p:spPr>
        <p:txBody>
          <a:bodyPr/>
          <a:lstStyle/>
          <a:p>
            <a:r>
              <a:rPr lang="en-US" smtClean="0"/>
              <a:t>Click icon to add table</a:t>
            </a:r>
            <a:endParaRPr lang="en-US"/>
          </a:p>
        </p:txBody>
      </p:sp>
      <p:sp>
        <p:nvSpPr>
          <p:cNvPr id="4" name="Date Placeholder 3"/>
          <p:cNvSpPr>
            <a:spLocks noGrp="1"/>
          </p:cNvSpPr>
          <p:nvPr>
            <p:ph type="dt" sz="half" idx="10"/>
          </p:nvPr>
        </p:nvSpPr>
        <p:spPr>
          <a:xfrm>
            <a:off x="3048000" y="6311900"/>
            <a:ext cx="1712913" cy="290513"/>
          </a:xfrm>
        </p:spPr>
        <p:txBody>
          <a:bodyPr/>
          <a:lstStyle>
            <a:lvl1pPr>
              <a:defRPr/>
            </a:lvl1pPr>
          </a:lstStyle>
          <a:p>
            <a:endParaRPr lang="en-US"/>
          </a:p>
        </p:txBody>
      </p:sp>
      <p:sp>
        <p:nvSpPr>
          <p:cNvPr id="5" name="Footer Placeholder 4"/>
          <p:cNvSpPr>
            <a:spLocks noGrp="1"/>
          </p:cNvSpPr>
          <p:nvPr>
            <p:ph type="ftr" sz="quarter" idx="11"/>
          </p:nvPr>
        </p:nvSpPr>
        <p:spPr>
          <a:xfrm>
            <a:off x="4830763" y="6567488"/>
            <a:ext cx="2311400" cy="290512"/>
          </a:xfrm>
        </p:spPr>
        <p:txBody>
          <a:bodyPr/>
          <a:lstStyle>
            <a:lvl1pPr>
              <a:defRPr sz="1200" b="1">
                <a:solidFill>
                  <a:srgbClr val="DDDDDD"/>
                </a:solidFill>
              </a:defRPr>
            </a:lvl1pPr>
          </a:lstStyle>
          <a:p>
            <a:r>
              <a:rPr lang="en-US" smtClean="0"/>
              <a:t>GV: Trần Việt Khánh</a:t>
            </a:r>
            <a:endParaRPr lang="en-US"/>
          </a:p>
        </p:txBody>
      </p:sp>
      <p:sp>
        <p:nvSpPr>
          <p:cNvPr id="6" name="Slide Number Placeholder 5"/>
          <p:cNvSpPr>
            <a:spLocks noGrp="1"/>
          </p:cNvSpPr>
          <p:nvPr>
            <p:ph type="sldNum" sz="quarter" idx="12"/>
          </p:nvPr>
        </p:nvSpPr>
        <p:spPr>
          <a:xfrm>
            <a:off x="7116763" y="6323013"/>
            <a:ext cx="1616075" cy="290512"/>
          </a:xfrm>
        </p:spPr>
        <p:txBody>
          <a:bodyPr/>
          <a:lstStyle>
            <a:lvl1pPr>
              <a:defRPr/>
            </a:lvl1pPr>
          </a:lstStyle>
          <a:p>
            <a:fld id="{17287EBC-B7B3-4021-9796-42380107E34D}" type="slidenum">
              <a:rPr lang="en-US"/>
              <a:pPr/>
              <a:t>‹#›</a:t>
            </a:fld>
            <a:endParaRPr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38125"/>
            <a:ext cx="6477000" cy="868363"/>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438275"/>
            <a:ext cx="8229600" cy="4733925"/>
          </a:xfrm>
        </p:spPr>
        <p:txBody>
          <a:bodyPr/>
          <a:lstStyle/>
          <a:p>
            <a:r>
              <a:rPr lang="en-US" smtClean="0"/>
              <a:t>Click icon to add chart</a:t>
            </a:r>
            <a:endParaRPr lang="en-US"/>
          </a:p>
        </p:txBody>
      </p:sp>
      <p:sp>
        <p:nvSpPr>
          <p:cNvPr id="4" name="Date Placeholder 3"/>
          <p:cNvSpPr>
            <a:spLocks noGrp="1"/>
          </p:cNvSpPr>
          <p:nvPr>
            <p:ph type="dt" sz="half" idx="10"/>
          </p:nvPr>
        </p:nvSpPr>
        <p:spPr>
          <a:xfrm>
            <a:off x="3048000" y="6311900"/>
            <a:ext cx="1712913" cy="290513"/>
          </a:xfrm>
        </p:spPr>
        <p:txBody>
          <a:bodyPr/>
          <a:lstStyle>
            <a:lvl1pPr>
              <a:defRPr/>
            </a:lvl1pPr>
          </a:lstStyle>
          <a:p>
            <a:endParaRPr lang="en-US"/>
          </a:p>
        </p:txBody>
      </p:sp>
      <p:sp>
        <p:nvSpPr>
          <p:cNvPr id="5" name="Footer Placeholder 4"/>
          <p:cNvSpPr>
            <a:spLocks noGrp="1"/>
          </p:cNvSpPr>
          <p:nvPr>
            <p:ph type="ftr" sz="quarter" idx="11"/>
          </p:nvPr>
        </p:nvSpPr>
        <p:spPr>
          <a:xfrm>
            <a:off x="4830763" y="6567488"/>
            <a:ext cx="2311400" cy="290512"/>
          </a:xfrm>
        </p:spPr>
        <p:txBody>
          <a:bodyPr/>
          <a:lstStyle>
            <a:lvl1pPr>
              <a:defRPr sz="1200" b="1">
                <a:solidFill>
                  <a:srgbClr val="DDDDDD"/>
                </a:solidFill>
              </a:defRPr>
            </a:lvl1pPr>
          </a:lstStyle>
          <a:p>
            <a:r>
              <a:rPr lang="en-US" smtClean="0"/>
              <a:t>GV: Trần Việt Khánh</a:t>
            </a:r>
            <a:endParaRPr lang="en-US"/>
          </a:p>
        </p:txBody>
      </p:sp>
      <p:sp>
        <p:nvSpPr>
          <p:cNvPr id="6" name="Slide Number Placeholder 5"/>
          <p:cNvSpPr>
            <a:spLocks noGrp="1"/>
          </p:cNvSpPr>
          <p:nvPr>
            <p:ph type="sldNum" sz="quarter" idx="12"/>
          </p:nvPr>
        </p:nvSpPr>
        <p:spPr>
          <a:xfrm>
            <a:off x="7116763" y="6323013"/>
            <a:ext cx="1616075" cy="290512"/>
          </a:xfrm>
        </p:spPr>
        <p:txBody>
          <a:bodyPr/>
          <a:lstStyle>
            <a:lvl1pPr>
              <a:defRPr/>
            </a:lvl1pPr>
          </a:lstStyle>
          <a:p>
            <a:fld id="{A12A188F-71BD-4693-9ED5-446B189C330B}" type="slidenum">
              <a:rPr lang="en-US"/>
              <a:pPr/>
              <a:t>‹#›</a:t>
            </a:fld>
            <a:endParaRPr lang="en-US"/>
          </a:p>
        </p:txBody>
      </p:sp>
    </p:spTree>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457200" y="238125"/>
            <a:ext cx="6477000" cy="868363"/>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457200" y="1438275"/>
            <a:ext cx="8229600" cy="4733925"/>
          </a:xfrm>
        </p:spPr>
        <p:txBody>
          <a:bodyPr/>
          <a:lstStyle/>
          <a:p>
            <a:r>
              <a:rPr lang="en-US" smtClean="0"/>
              <a:t>Click icon to add SmartArt graphic</a:t>
            </a:r>
            <a:endParaRPr lang="en-US"/>
          </a:p>
        </p:txBody>
      </p:sp>
      <p:sp>
        <p:nvSpPr>
          <p:cNvPr id="4" name="Date Placeholder 3"/>
          <p:cNvSpPr>
            <a:spLocks noGrp="1"/>
          </p:cNvSpPr>
          <p:nvPr>
            <p:ph type="dt" sz="half" idx="10"/>
          </p:nvPr>
        </p:nvSpPr>
        <p:spPr>
          <a:xfrm>
            <a:off x="3048000" y="6311900"/>
            <a:ext cx="1712913" cy="290513"/>
          </a:xfrm>
        </p:spPr>
        <p:txBody>
          <a:bodyPr/>
          <a:lstStyle>
            <a:lvl1pPr>
              <a:defRPr/>
            </a:lvl1pPr>
          </a:lstStyle>
          <a:p>
            <a:endParaRPr lang="en-US"/>
          </a:p>
        </p:txBody>
      </p:sp>
      <p:sp>
        <p:nvSpPr>
          <p:cNvPr id="5" name="Footer Placeholder 4"/>
          <p:cNvSpPr>
            <a:spLocks noGrp="1"/>
          </p:cNvSpPr>
          <p:nvPr>
            <p:ph type="ftr" sz="quarter" idx="11"/>
          </p:nvPr>
        </p:nvSpPr>
        <p:spPr>
          <a:xfrm>
            <a:off x="4830763" y="6553200"/>
            <a:ext cx="2311400" cy="290512"/>
          </a:xfrm>
        </p:spPr>
        <p:txBody>
          <a:bodyPr/>
          <a:lstStyle>
            <a:lvl1pPr>
              <a:defRPr sz="1200" b="1">
                <a:solidFill>
                  <a:srgbClr val="DDDDDD"/>
                </a:solidFill>
              </a:defRPr>
            </a:lvl1pPr>
          </a:lstStyle>
          <a:p>
            <a:r>
              <a:rPr lang="en-US" smtClean="0"/>
              <a:t>GV: Trần Việt Khánh</a:t>
            </a:r>
            <a:endParaRPr lang="en-US"/>
          </a:p>
        </p:txBody>
      </p:sp>
      <p:sp>
        <p:nvSpPr>
          <p:cNvPr id="6" name="Slide Number Placeholder 5"/>
          <p:cNvSpPr>
            <a:spLocks noGrp="1"/>
          </p:cNvSpPr>
          <p:nvPr>
            <p:ph type="sldNum" sz="quarter" idx="12"/>
          </p:nvPr>
        </p:nvSpPr>
        <p:spPr>
          <a:xfrm>
            <a:off x="7116763" y="6323013"/>
            <a:ext cx="1616075" cy="290512"/>
          </a:xfrm>
        </p:spPr>
        <p:txBody>
          <a:bodyPr/>
          <a:lstStyle>
            <a:lvl1pPr>
              <a:defRPr/>
            </a:lvl1pPr>
          </a:lstStyle>
          <a:p>
            <a:fld id="{E6C0F03F-0146-4B2F-8A98-79B3B1AC98C1}" type="slidenum">
              <a:rPr lang="en-US"/>
              <a:pPr/>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1031" name="Group 7"/>
          <p:cNvGrpSpPr>
            <a:grpSpLocks/>
          </p:cNvGrpSpPr>
          <p:nvPr/>
        </p:nvGrpSpPr>
        <p:grpSpPr bwMode="auto">
          <a:xfrm>
            <a:off x="6553200" y="6013450"/>
            <a:ext cx="2392363" cy="563563"/>
            <a:chOff x="1566" y="164"/>
            <a:chExt cx="1455" cy="425"/>
          </a:xfrm>
        </p:grpSpPr>
        <p:sp>
          <p:nvSpPr>
            <p:cNvPr id="1032" name="Freeform 8"/>
            <p:cNvSpPr>
              <a:spLocks/>
            </p:cNvSpPr>
            <p:nvPr/>
          </p:nvSpPr>
          <p:spPr bwMode="gray">
            <a:xfrm>
              <a:off x="1892" y="468"/>
              <a:ext cx="39" cy="121"/>
            </a:xfrm>
            <a:custGeom>
              <a:avLst/>
              <a:gdLst/>
              <a:ahLst/>
              <a:cxnLst>
                <a:cxn ang="0">
                  <a:pos x="37" y="36"/>
                </a:cxn>
                <a:cxn ang="0">
                  <a:pos x="35" y="36"/>
                </a:cxn>
                <a:cxn ang="0">
                  <a:pos x="30" y="36"/>
                </a:cxn>
                <a:cxn ang="0">
                  <a:pos x="22" y="34"/>
                </a:cxn>
                <a:cxn ang="0">
                  <a:pos x="15" y="30"/>
                </a:cxn>
                <a:cxn ang="0">
                  <a:pos x="7" y="23"/>
                </a:cxn>
                <a:cxn ang="0">
                  <a:pos x="3" y="13"/>
                </a:cxn>
                <a:cxn ang="0">
                  <a:pos x="0" y="0"/>
                </a:cxn>
                <a:cxn ang="0">
                  <a:pos x="3" y="0"/>
                </a:cxn>
                <a:cxn ang="0">
                  <a:pos x="7" y="1"/>
                </a:cxn>
                <a:cxn ang="0">
                  <a:pos x="15" y="3"/>
                </a:cxn>
                <a:cxn ang="0">
                  <a:pos x="23" y="5"/>
                </a:cxn>
                <a:cxn ang="0">
                  <a:pos x="30" y="11"/>
                </a:cxn>
                <a:cxn ang="0">
                  <a:pos x="37" y="20"/>
                </a:cxn>
                <a:cxn ang="0">
                  <a:pos x="39" y="34"/>
                </a:cxn>
                <a:cxn ang="0">
                  <a:pos x="39" y="121"/>
                </a:cxn>
                <a:cxn ang="0">
                  <a:pos x="37" y="121"/>
                </a:cxn>
                <a:cxn ang="0">
                  <a:pos x="37" y="36"/>
                </a:cxn>
              </a:cxnLst>
              <a:rect l="0" t="0" r="r" b="b"/>
              <a:pathLst>
                <a:path w="39" h="121">
                  <a:moveTo>
                    <a:pt x="37" y="36"/>
                  </a:moveTo>
                  <a:lnTo>
                    <a:pt x="35" y="36"/>
                  </a:lnTo>
                  <a:lnTo>
                    <a:pt x="30" y="36"/>
                  </a:lnTo>
                  <a:lnTo>
                    <a:pt x="22" y="34"/>
                  </a:lnTo>
                  <a:lnTo>
                    <a:pt x="15" y="30"/>
                  </a:lnTo>
                  <a:lnTo>
                    <a:pt x="7" y="23"/>
                  </a:lnTo>
                  <a:lnTo>
                    <a:pt x="3" y="13"/>
                  </a:lnTo>
                  <a:lnTo>
                    <a:pt x="0" y="0"/>
                  </a:lnTo>
                  <a:lnTo>
                    <a:pt x="3" y="0"/>
                  </a:lnTo>
                  <a:lnTo>
                    <a:pt x="7" y="1"/>
                  </a:lnTo>
                  <a:lnTo>
                    <a:pt x="15" y="3"/>
                  </a:lnTo>
                  <a:lnTo>
                    <a:pt x="23" y="5"/>
                  </a:lnTo>
                  <a:lnTo>
                    <a:pt x="30" y="11"/>
                  </a:lnTo>
                  <a:lnTo>
                    <a:pt x="37" y="20"/>
                  </a:lnTo>
                  <a:lnTo>
                    <a:pt x="39" y="34"/>
                  </a:lnTo>
                  <a:lnTo>
                    <a:pt x="39" y="121"/>
                  </a:lnTo>
                  <a:lnTo>
                    <a:pt x="37" y="121"/>
                  </a:lnTo>
                  <a:lnTo>
                    <a:pt x="37" y="36"/>
                  </a:lnTo>
                  <a:close/>
                </a:path>
              </a:pathLst>
            </a:custGeom>
            <a:solidFill>
              <a:srgbClr val="D7D7D7"/>
            </a:solidFill>
            <a:ln w="0">
              <a:solidFill>
                <a:srgbClr val="D7D7D7"/>
              </a:solidFill>
              <a:prstDash val="solid"/>
              <a:round/>
              <a:headEnd/>
              <a:tailEnd/>
            </a:ln>
          </p:spPr>
          <p:txBody>
            <a:bodyPr/>
            <a:lstStyle/>
            <a:p>
              <a:endParaRPr lang="en-US"/>
            </a:p>
          </p:txBody>
        </p:sp>
        <p:sp>
          <p:nvSpPr>
            <p:cNvPr id="1033" name="Freeform 9"/>
            <p:cNvSpPr>
              <a:spLocks/>
            </p:cNvSpPr>
            <p:nvPr/>
          </p:nvSpPr>
          <p:spPr bwMode="gray">
            <a:xfrm>
              <a:off x="2271" y="450"/>
              <a:ext cx="45" cy="139"/>
            </a:xfrm>
            <a:custGeom>
              <a:avLst/>
              <a:gdLst/>
              <a:ahLst/>
              <a:cxnLst>
                <a:cxn ang="0">
                  <a:pos x="3" y="42"/>
                </a:cxn>
                <a:cxn ang="0">
                  <a:pos x="6" y="42"/>
                </a:cxn>
                <a:cxn ang="0">
                  <a:pos x="12" y="42"/>
                </a:cxn>
                <a:cxn ang="0">
                  <a:pos x="20" y="39"/>
                </a:cxn>
                <a:cxn ang="0">
                  <a:pos x="29" y="35"/>
                </a:cxn>
                <a:cxn ang="0">
                  <a:pos x="37" y="27"/>
                </a:cxn>
                <a:cxn ang="0">
                  <a:pos x="43" y="17"/>
                </a:cxn>
                <a:cxn ang="0">
                  <a:pos x="45" y="2"/>
                </a:cxn>
                <a:cxn ang="0">
                  <a:pos x="43" y="0"/>
                </a:cxn>
                <a:cxn ang="0">
                  <a:pos x="37" y="2"/>
                </a:cxn>
                <a:cxn ang="0">
                  <a:pos x="29" y="3"/>
                </a:cxn>
                <a:cxn ang="0">
                  <a:pos x="19" y="7"/>
                </a:cxn>
                <a:cxn ang="0">
                  <a:pos x="11" y="14"/>
                </a:cxn>
                <a:cxn ang="0">
                  <a:pos x="4" y="23"/>
                </a:cxn>
                <a:cxn ang="0">
                  <a:pos x="0" y="39"/>
                </a:cxn>
                <a:cxn ang="0">
                  <a:pos x="0" y="139"/>
                </a:cxn>
                <a:cxn ang="0">
                  <a:pos x="3" y="139"/>
                </a:cxn>
                <a:cxn ang="0">
                  <a:pos x="3" y="42"/>
                </a:cxn>
              </a:cxnLst>
              <a:rect l="0" t="0" r="r" b="b"/>
              <a:pathLst>
                <a:path w="45" h="139">
                  <a:moveTo>
                    <a:pt x="3" y="42"/>
                  </a:moveTo>
                  <a:lnTo>
                    <a:pt x="6" y="42"/>
                  </a:lnTo>
                  <a:lnTo>
                    <a:pt x="12" y="42"/>
                  </a:lnTo>
                  <a:lnTo>
                    <a:pt x="20" y="39"/>
                  </a:lnTo>
                  <a:lnTo>
                    <a:pt x="29" y="35"/>
                  </a:lnTo>
                  <a:lnTo>
                    <a:pt x="37" y="27"/>
                  </a:lnTo>
                  <a:lnTo>
                    <a:pt x="43" y="17"/>
                  </a:lnTo>
                  <a:lnTo>
                    <a:pt x="45" y="2"/>
                  </a:lnTo>
                  <a:lnTo>
                    <a:pt x="43" y="0"/>
                  </a:lnTo>
                  <a:lnTo>
                    <a:pt x="37" y="2"/>
                  </a:lnTo>
                  <a:lnTo>
                    <a:pt x="29" y="3"/>
                  </a:lnTo>
                  <a:lnTo>
                    <a:pt x="19" y="7"/>
                  </a:lnTo>
                  <a:lnTo>
                    <a:pt x="11" y="14"/>
                  </a:lnTo>
                  <a:lnTo>
                    <a:pt x="4" y="23"/>
                  </a:lnTo>
                  <a:lnTo>
                    <a:pt x="0" y="39"/>
                  </a:lnTo>
                  <a:lnTo>
                    <a:pt x="0" y="139"/>
                  </a:lnTo>
                  <a:lnTo>
                    <a:pt x="3" y="139"/>
                  </a:lnTo>
                  <a:lnTo>
                    <a:pt x="3" y="42"/>
                  </a:lnTo>
                  <a:close/>
                </a:path>
              </a:pathLst>
            </a:custGeom>
            <a:solidFill>
              <a:srgbClr val="D7D7D7"/>
            </a:solidFill>
            <a:ln w="0">
              <a:solidFill>
                <a:srgbClr val="D7D7D7"/>
              </a:solidFill>
              <a:prstDash val="solid"/>
              <a:round/>
              <a:headEnd/>
              <a:tailEnd/>
            </a:ln>
          </p:spPr>
          <p:txBody>
            <a:bodyPr/>
            <a:lstStyle/>
            <a:p>
              <a:endParaRPr lang="en-US"/>
            </a:p>
          </p:txBody>
        </p:sp>
        <p:sp>
          <p:nvSpPr>
            <p:cNvPr id="1034" name="Freeform 10"/>
            <p:cNvSpPr>
              <a:spLocks/>
            </p:cNvSpPr>
            <p:nvPr/>
          </p:nvSpPr>
          <p:spPr bwMode="gray">
            <a:xfrm>
              <a:off x="1765" y="378"/>
              <a:ext cx="146" cy="211"/>
            </a:xfrm>
            <a:custGeom>
              <a:avLst/>
              <a:gdLst/>
              <a:ahLst/>
              <a:cxnLst>
                <a:cxn ang="0">
                  <a:pos x="68" y="67"/>
                </a:cxn>
                <a:cxn ang="0">
                  <a:pos x="67" y="67"/>
                </a:cxn>
                <a:cxn ang="0">
                  <a:pos x="60" y="66"/>
                </a:cxn>
                <a:cxn ang="0">
                  <a:pos x="50" y="64"/>
                </a:cxn>
                <a:cxn ang="0">
                  <a:pos x="41" y="62"/>
                </a:cxn>
                <a:cxn ang="0">
                  <a:pos x="29" y="55"/>
                </a:cxn>
                <a:cxn ang="0">
                  <a:pos x="18" y="47"/>
                </a:cxn>
                <a:cxn ang="0">
                  <a:pos x="10" y="35"/>
                </a:cxn>
                <a:cxn ang="0">
                  <a:pos x="3" y="20"/>
                </a:cxn>
                <a:cxn ang="0">
                  <a:pos x="0" y="0"/>
                </a:cxn>
                <a:cxn ang="0">
                  <a:pos x="3" y="0"/>
                </a:cxn>
                <a:cxn ang="0">
                  <a:pos x="10" y="0"/>
                </a:cxn>
                <a:cxn ang="0">
                  <a:pos x="19" y="0"/>
                </a:cxn>
                <a:cxn ang="0">
                  <a:pos x="30" y="2"/>
                </a:cxn>
                <a:cxn ang="0">
                  <a:pos x="41" y="6"/>
                </a:cxn>
                <a:cxn ang="0">
                  <a:pos x="53" y="14"/>
                </a:cxn>
                <a:cxn ang="0">
                  <a:pos x="62" y="25"/>
                </a:cxn>
                <a:cxn ang="0">
                  <a:pos x="69" y="41"/>
                </a:cxn>
                <a:cxn ang="0">
                  <a:pos x="73" y="62"/>
                </a:cxn>
                <a:cxn ang="0">
                  <a:pos x="73" y="60"/>
                </a:cxn>
                <a:cxn ang="0">
                  <a:pos x="73" y="55"/>
                </a:cxn>
                <a:cxn ang="0">
                  <a:pos x="75" y="45"/>
                </a:cxn>
                <a:cxn ang="0">
                  <a:pos x="79" y="36"/>
                </a:cxn>
                <a:cxn ang="0">
                  <a:pos x="84" y="25"/>
                </a:cxn>
                <a:cxn ang="0">
                  <a:pos x="92" y="16"/>
                </a:cxn>
                <a:cxn ang="0">
                  <a:pos x="106" y="8"/>
                </a:cxn>
                <a:cxn ang="0">
                  <a:pos x="123" y="2"/>
                </a:cxn>
                <a:cxn ang="0">
                  <a:pos x="146" y="0"/>
                </a:cxn>
                <a:cxn ang="0">
                  <a:pos x="145" y="2"/>
                </a:cxn>
                <a:cxn ang="0">
                  <a:pos x="145" y="8"/>
                </a:cxn>
                <a:cxn ang="0">
                  <a:pos x="143" y="17"/>
                </a:cxn>
                <a:cxn ang="0">
                  <a:pos x="139" y="28"/>
                </a:cxn>
                <a:cxn ang="0">
                  <a:pos x="134" y="39"/>
                </a:cxn>
                <a:cxn ang="0">
                  <a:pos x="126" y="49"/>
                </a:cxn>
                <a:cxn ang="0">
                  <a:pos x="114" y="59"/>
                </a:cxn>
                <a:cxn ang="0">
                  <a:pos x="98" y="64"/>
                </a:cxn>
                <a:cxn ang="0">
                  <a:pos x="79" y="67"/>
                </a:cxn>
                <a:cxn ang="0">
                  <a:pos x="79" y="211"/>
                </a:cxn>
                <a:cxn ang="0">
                  <a:pos x="68" y="211"/>
                </a:cxn>
                <a:cxn ang="0">
                  <a:pos x="68" y="67"/>
                </a:cxn>
              </a:cxnLst>
              <a:rect l="0" t="0" r="r" b="b"/>
              <a:pathLst>
                <a:path w="146" h="211">
                  <a:moveTo>
                    <a:pt x="68" y="67"/>
                  </a:moveTo>
                  <a:lnTo>
                    <a:pt x="67" y="67"/>
                  </a:lnTo>
                  <a:lnTo>
                    <a:pt x="60" y="66"/>
                  </a:lnTo>
                  <a:lnTo>
                    <a:pt x="50" y="64"/>
                  </a:lnTo>
                  <a:lnTo>
                    <a:pt x="41" y="62"/>
                  </a:lnTo>
                  <a:lnTo>
                    <a:pt x="29" y="55"/>
                  </a:lnTo>
                  <a:lnTo>
                    <a:pt x="18" y="47"/>
                  </a:lnTo>
                  <a:lnTo>
                    <a:pt x="10" y="35"/>
                  </a:lnTo>
                  <a:lnTo>
                    <a:pt x="3" y="20"/>
                  </a:lnTo>
                  <a:lnTo>
                    <a:pt x="0" y="0"/>
                  </a:lnTo>
                  <a:lnTo>
                    <a:pt x="3" y="0"/>
                  </a:lnTo>
                  <a:lnTo>
                    <a:pt x="10" y="0"/>
                  </a:lnTo>
                  <a:lnTo>
                    <a:pt x="19" y="0"/>
                  </a:lnTo>
                  <a:lnTo>
                    <a:pt x="30" y="2"/>
                  </a:lnTo>
                  <a:lnTo>
                    <a:pt x="41" y="6"/>
                  </a:lnTo>
                  <a:lnTo>
                    <a:pt x="53" y="14"/>
                  </a:lnTo>
                  <a:lnTo>
                    <a:pt x="62" y="25"/>
                  </a:lnTo>
                  <a:lnTo>
                    <a:pt x="69" y="41"/>
                  </a:lnTo>
                  <a:lnTo>
                    <a:pt x="73" y="62"/>
                  </a:lnTo>
                  <a:lnTo>
                    <a:pt x="73" y="60"/>
                  </a:lnTo>
                  <a:lnTo>
                    <a:pt x="73" y="55"/>
                  </a:lnTo>
                  <a:lnTo>
                    <a:pt x="75" y="45"/>
                  </a:lnTo>
                  <a:lnTo>
                    <a:pt x="79" y="36"/>
                  </a:lnTo>
                  <a:lnTo>
                    <a:pt x="84" y="25"/>
                  </a:lnTo>
                  <a:lnTo>
                    <a:pt x="92" y="16"/>
                  </a:lnTo>
                  <a:lnTo>
                    <a:pt x="106" y="8"/>
                  </a:lnTo>
                  <a:lnTo>
                    <a:pt x="123" y="2"/>
                  </a:lnTo>
                  <a:lnTo>
                    <a:pt x="146" y="0"/>
                  </a:lnTo>
                  <a:lnTo>
                    <a:pt x="145" y="2"/>
                  </a:lnTo>
                  <a:lnTo>
                    <a:pt x="145" y="8"/>
                  </a:lnTo>
                  <a:lnTo>
                    <a:pt x="143" y="17"/>
                  </a:lnTo>
                  <a:lnTo>
                    <a:pt x="139" y="28"/>
                  </a:lnTo>
                  <a:lnTo>
                    <a:pt x="134" y="39"/>
                  </a:lnTo>
                  <a:lnTo>
                    <a:pt x="126" y="49"/>
                  </a:lnTo>
                  <a:lnTo>
                    <a:pt x="114" y="59"/>
                  </a:lnTo>
                  <a:lnTo>
                    <a:pt x="98" y="64"/>
                  </a:lnTo>
                  <a:lnTo>
                    <a:pt x="79" y="67"/>
                  </a:lnTo>
                  <a:lnTo>
                    <a:pt x="79" y="211"/>
                  </a:lnTo>
                  <a:lnTo>
                    <a:pt x="68" y="211"/>
                  </a:lnTo>
                  <a:lnTo>
                    <a:pt x="68" y="67"/>
                  </a:lnTo>
                  <a:close/>
                </a:path>
              </a:pathLst>
            </a:custGeom>
            <a:solidFill>
              <a:srgbClr val="D7D7D7"/>
            </a:solidFill>
            <a:ln w="0">
              <a:solidFill>
                <a:srgbClr val="D7D7D7"/>
              </a:solidFill>
              <a:prstDash val="solid"/>
              <a:round/>
              <a:headEnd/>
              <a:tailEnd/>
            </a:ln>
          </p:spPr>
          <p:txBody>
            <a:bodyPr/>
            <a:lstStyle/>
            <a:p>
              <a:endParaRPr lang="en-US"/>
            </a:p>
          </p:txBody>
        </p:sp>
        <p:sp>
          <p:nvSpPr>
            <p:cNvPr id="1035" name="Freeform 11"/>
            <p:cNvSpPr>
              <a:spLocks/>
            </p:cNvSpPr>
            <p:nvPr/>
          </p:nvSpPr>
          <p:spPr bwMode="gray">
            <a:xfrm>
              <a:off x="2792" y="378"/>
              <a:ext cx="144" cy="211"/>
            </a:xfrm>
            <a:custGeom>
              <a:avLst/>
              <a:gdLst/>
              <a:ahLst/>
              <a:cxnLst>
                <a:cxn ang="0">
                  <a:pos x="67" y="67"/>
                </a:cxn>
                <a:cxn ang="0">
                  <a:pos x="66" y="67"/>
                </a:cxn>
                <a:cxn ang="0">
                  <a:pos x="59" y="66"/>
                </a:cxn>
                <a:cxn ang="0">
                  <a:pos x="50" y="64"/>
                </a:cxn>
                <a:cxn ang="0">
                  <a:pos x="39" y="62"/>
                </a:cxn>
                <a:cxn ang="0">
                  <a:pos x="28" y="55"/>
                </a:cxn>
                <a:cxn ang="0">
                  <a:pos x="17" y="47"/>
                </a:cxn>
                <a:cxn ang="0">
                  <a:pos x="9" y="35"/>
                </a:cxn>
                <a:cxn ang="0">
                  <a:pos x="2" y="20"/>
                </a:cxn>
                <a:cxn ang="0">
                  <a:pos x="0" y="0"/>
                </a:cxn>
                <a:cxn ang="0">
                  <a:pos x="2" y="0"/>
                </a:cxn>
                <a:cxn ang="0">
                  <a:pos x="9" y="0"/>
                </a:cxn>
                <a:cxn ang="0">
                  <a:pos x="17" y="0"/>
                </a:cxn>
                <a:cxn ang="0">
                  <a:pos x="28" y="2"/>
                </a:cxn>
                <a:cxn ang="0">
                  <a:pos x="40" y="6"/>
                </a:cxn>
                <a:cxn ang="0">
                  <a:pos x="51" y="14"/>
                </a:cxn>
                <a:cxn ang="0">
                  <a:pos x="62" y="25"/>
                </a:cxn>
                <a:cxn ang="0">
                  <a:pos x="69" y="41"/>
                </a:cxn>
                <a:cxn ang="0">
                  <a:pos x="73" y="62"/>
                </a:cxn>
                <a:cxn ang="0">
                  <a:pos x="73" y="60"/>
                </a:cxn>
                <a:cxn ang="0">
                  <a:pos x="73" y="55"/>
                </a:cxn>
                <a:cxn ang="0">
                  <a:pos x="74" y="45"/>
                </a:cxn>
                <a:cxn ang="0">
                  <a:pos x="77" y="36"/>
                </a:cxn>
                <a:cxn ang="0">
                  <a:pos x="82" y="25"/>
                </a:cxn>
                <a:cxn ang="0">
                  <a:pos x="91" y="16"/>
                </a:cxn>
                <a:cxn ang="0">
                  <a:pos x="105" y="8"/>
                </a:cxn>
                <a:cxn ang="0">
                  <a:pos x="121" y="2"/>
                </a:cxn>
                <a:cxn ang="0">
                  <a:pos x="144" y="0"/>
                </a:cxn>
                <a:cxn ang="0">
                  <a:pos x="144" y="2"/>
                </a:cxn>
                <a:cxn ang="0">
                  <a:pos x="144" y="8"/>
                </a:cxn>
                <a:cxn ang="0">
                  <a:pos x="141" y="17"/>
                </a:cxn>
                <a:cxn ang="0">
                  <a:pos x="139" y="28"/>
                </a:cxn>
                <a:cxn ang="0">
                  <a:pos x="133" y="39"/>
                </a:cxn>
                <a:cxn ang="0">
                  <a:pos x="125" y="49"/>
                </a:cxn>
                <a:cxn ang="0">
                  <a:pos x="113" y="59"/>
                </a:cxn>
                <a:cxn ang="0">
                  <a:pos x="97" y="64"/>
                </a:cxn>
                <a:cxn ang="0">
                  <a:pos x="77" y="67"/>
                </a:cxn>
                <a:cxn ang="0">
                  <a:pos x="77" y="211"/>
                </a:cxn>
                <a:cxn ang="0">
                  <a:pos x="67" y="211"/>
                </a:cxn>
                <a:cxn ang="0">
                  <a:pos x="67" y="67"/>
                </a:cxn>
              </a:cxnLst>
              <a:rect l="0" t="0" r="r" b="b"/>
              <a:pathLst>
                <a:path w="144" h="211">
                  <a:moveTo>
                    <a:pt x="67" y="67"/>
                  </a:moveTo>
                  <a:lnTo>
                    <a:pt x="66" y="67"/>
                  </a:lnTo>
                  <a:lnTo>
                    <a:pt x="59" y="66"/>
                  </a:lnTo>
                  <a:lnTo>
                    <a:pt x="50" y="64"/>
                  </a:lnTo>
                  <a:lnTo>
                    <a:pt x="39" y="62"/>
                  </a:lnTo>
                  <a:lnTo>
                    <a:pt x="28" y="55"/>
                  </a:lnTo>
                  <a:lnTo>
                    <a:pt x="17" y="47"/>
                  </a:lnTo>
                  <a:lnTo>
                    <a:pt x="9" y="35"/>
                  </a:lnTo>
                  <a:lnTo>
                    <a:pt x="2" y="20"/>
                  </a:lnTo>
                  <a:lnTo>
                    <a:pt x="0" y="0"/>
                  </a:lnTo>
                  <a:lnTo>
                    <a:pt x="2" y="0"/>
                  </a:lnTo>
                  <a:lnTo>
                    <a:pt x="9" y="0"/>
                  </a:lnTo>
                  <a:lnTo>
                    <a:pt x="17" y="0"/>
                  </a:lnTo>
                  <a:lnTo>
                    <a:pt x="28" y="2"/>
                  </a:lnTo>
                  <a:lnTo>
                    <a:pt x="40" y="6"/>
                  </a:lnTo>
                  <a:lnTo>
                    <a:pt x="51" y="14"/>
                  </a:lnTo>
                  <a:lnTo>
                    <a:pt x="62" y="25"/>
                  </a:lnTo>
                  <a:lnTo>
                    <a:pt x="69" y="41"/>
                  </a:lnTo>
                  <a:lnTo>
                    <a:pt x="73" y="62"/>
                  </a:lnTo>
                  <a:lnTo>
                    <a:pt x="73" y="60"/>
                  </a:lnTo>
                  <a:lnTo>
                    <a:pt x="73" y="55"/>
                  </a:lnTo>
                  <a:lnTo>
                    <a:pt x="74" y="45"/>
                  </a:lnTo>
                  <a:lnTo>
                    <a:pt x="77" y="36"/>
                  </a:lnTo>
                  <a:lnTo>
                    <a:pt x="82" y="25"/>
                  </a:lnTo>
                  <a:lnTo>
                    <a:pt x="91" y="16"/>
                  </a:lnTo>
                  <a:lnTo>
                    <a:pt x="105" y="8"/>
                  </a:lnTo>
                  <a:lnTo>
                    <a:pt x="121" y="2"/>
                  </a:lnTo>
                  <a:lnTo>
                    <a:pt x="144" y="0"/>
                  </a:lnTo>
                  <a:lnTo>
                    <a:pt x="144" y="2"/>
                  </a:lnTo>
                  <a:lnTo>
                    <a:pt x="144" y="8"/>
                  </a:lnTo>
                  <a:lnTo>
                    <a:pt x="141" y="17"/>
                  </a:lnTo>
                  <a:lnTo>
                    <a:pt x="139" y="28"/>
                  </a:lnTo>
                  <a:lnTo>
                    <a:pt x="133" y="39"/>
                  </a:lnTo>
                  <a:lnTo>
                    <a:pt x="125" y="49"/>
                  </a:lnTo>
                  <a:lnTo>
                    <a:pt x="113" y="59"/>
                  </a:lnTo>
                  <a:lnTo>
                    <a:pt x="97" y="64"/>
                  </a:lnTo>
                  <a:lnTo>
                    <a:pt x="77" y="67"/>
                  </a:lnTo>
                  <a:lnTo>
                    <a:pt x="77" y="211"/>
                  </a:lnTo>
                  <a:lnTo>
                    <a:pt x="67" y="211"/>
                  </a:lnTo>
                  <a:lnTo>
                    <a:pt x="67" y="67"/>
                  </a:lnTo>
                  <a:close/>
                </a:path>
              </a:pathLst>
            </a:custGeom>
            <a:solidFill>
              <a:srgbClr val="D7D7D7"/>
            </a:solidFill>
            <a:ln w="0">
              <a:solidFill>
                <a:srgbClr val="D7D7D7"/>
              </a:solidFill>
              <a:prstDash val="solid"/>
              <a:round/>
              <a:headEnd/>
              <a:tailEnd/>
            </a:ln>
          </p:spPr>
          <p:txBody>
            <a:bodyPr/>
            <a:lstStyle/>
            <a:p>
              <a:endParaRPr lang="en-US"/>
            </a:p>
          </p:txBody>
        </p:sp>
        <p:sp>
          <p:nvSpPr>
            <p:cNvPr id="1036" name="Freeform 12"/>
            <p:cNvSpPr>
              <a:spLocks/>
            </p:cNvSpPr>
            <p:nvPr/>
          </p:nvSpPr>
          <p:spPr bwMode="gray">
            <a:xfrm>
              <a:off x="2631" y="457"/>
              <a:ext cx="89" cy="132"/>
            </a:xfrm>
            <a:custGeom>
              <a:avLst/>
              <a:gdLst/>
              <a:ahLst/>
              <a:cxnLst>
                <a:cxn ang="0">
                  <a:pos x="42" y="43"/>
                </a:cxn>
                <a:cxn ang="0">
                  <a:pos x="39" y="42"/>
                </a:cxn>
                <a:cxn ang="0">
                  <a:pos x="33" y="42"/>
                </a:cxn>
                <a:cxn ang="0">
                  <a:pos x="25" y="39"/>
                </a:cxn>
                <a:cxn ang="0">
                  <a:pos x="16" y="35"/>
                </a:cxn>
                <a:cxn ang="0">
                  <a:pos x="8" y="27"/>
                </a:cxn>
                <a:cxn ang="0">
                  <a:pos x="2" y="16"/>
                </a:cxn>
                <a:cxn ang="0">
                  <a:pos x="0" y="0"/>
                </a:cxn>
                <a:cxn ang="0">
                  <a:pos x="2" y="0"/>
                </a:cxn>
                <a:cxn ang="0">
                  <a:pos x="6" y="0"/>
                </a:cxn>
                <a:cxn ang="0">
                  <a:pos x="12" y="1"/>
                </a:cxn>
                <a:cxn ang="0">
                  <a:pos x="21" y="3"/>
                </a:cxn>
                <a:cxn ang="0">
                  <a:pos x="29" y="8"/>
                </a:cxn>
                <a:cxn ang="0">
                  <a:pos x="37" y="15"/>
                </a:cxn>
                <a:cxn ang="0">
                  <a:pos x="42" y="26"/>
                </a:cxn>
                <a:cxn ang="0">
                  <a:pos x="45" y="39"/>
                </a:cxn>
                <a:cxn ang="0">
                  <a:pos x="45" y="38"/>
                </a:cxn>
                <a:cxn ang="0">
                  <a:pos x="45" y="34"/>
                </a:cxn>
                <a:cxn ang="0">
                  <a:pos x="46" y="27"/>
                </a:cxn>
                <a:cxn ang="0">
                  <a:pos x="49" y="20"/>
                </a:cxn>
                <a:cxn ang="0">
                  <a:pos x="54" y="14"/>
                </a:cxn>
                <a:cxn ang="0">
                  <a:pos x="62" y="7"/>
                </a:cxn>
                <a:cxn ang="0">
                  <a:pos x="73" y="3"/>
                </a:cxn>
                <a:cxn ang="0">
                  <a:pos x="89" y="0"/>
                </a:cxn>
                <a:cxn ang="0">
                  <a:pos x="89" y="3"/>
                </a:cxn>
                <a:cxn ang="0">
                  <a:pos x="88" y="10"/>
                </a:cxn>
                <a:cxn ang="0">
                  <a:pos x="87" y="18"/>
                </a:cxn>
                <a:cxn ang="0">
                  <a:pos x="81" y="26"/>
                </a:cxn>
                <a:cxn ang="0">
                  <a:pos x="74" y="34"/>
                </a:cxn>
                <a:cxn ang="0">
                  <a:pos x="64" y="41"/>
                </a:cxn>
                <a:cxn ang="0">
                  <a:pos x="47" y="43"/>
                </a:cxn>
                <a:cxn ang="0">
                  <a:pos x="47" y="132"/>
                </a:cxn>
                <a:cxn ang="0">
                  <a:pos x="42" y="132"/>
                </a:cxn>
                <a:cxn ang="0">
                  <a:pos x="42" y="43"/>
                </a:cxn>
              </a:cxnLst>
              <a:rect l="0" t="0" r="r" b="b"/>
              <a:pathLst>
                <a:path w="89" h="132">
                  <a:moveTo>
                    <a:pt x="42" y="43"/>
                  </a:moveTo>
                  <a:lnTo>
                    <a:pt x="39" y="42"/>
                  </a:lnTo>
                  <a:lnTo>
                    <a:pt x="33" y="42"/>
                  </a:lnTo>
                  <a:lnTo>
                    <a:pt x="25" y="39"/>
                  </a:lnTo>
                  <a:lnTo>
                    <a:pt x="16" y="35"/>
                  </a:lnTo>
                  <a:lnTo>
                    <a:pt x="8" y="27"/>
                  </a:lnTo>
                  <a:lnTo>
                    <a:pt x="2" y="16"/>
                  </a:lnTo>
                  <a:lnTo>
                    <a:pt x="0" y="0"/>
                  </a:lnTo>
                  <a:lnTo>
                    <a:pt x="2" y="0"/>
                  </a:lnTo>
                  <a:lnTo>
                    <a:pt x="6" y="0"/>
                  </a:lnTo>
                  <a:lnTo>
                    <a:pt x="12" y="1"/>
                  </a:lnTo>
                  <a:lnTo>
                    <a:pt x="21" y="3"/>
                  </a:lnTo>
                  <a:lnTo>
                    <a:pt x="29" y="8"/>
                  </a:lnTo>
                  <a:lnTo>
                    <a:pt x="37" y="15"/>
                  </a:lnTo>
                  <a:lnTo>
                    <a:pt x="42" y="26"/>
                  </a:lnTo>
                  <a:lnTo>
                    <a:pt x="45" y="39"/>
                  </a:lnTo>
                  <a:lnTo>
                    <a:pt x="45" y="38"/>
                  </a:lnTo>
                  <a:lnTo>
                    <a:pt x="45" y="34"/>
                  </a:lnTo>
                  <a:lnTo>
                    <a:pt x="46" y="27"/>
                  </a:lnTo>
                  <a:lnTo>
                    <a:pt x="49" y="20"/>
                  </a:lnTo>
                  <a:lnTo>
                    <a:pt x="54" y="14"/>
                  </a:lnTo>
                  <a:lnTo>
                    <a:pt x="62" y="7"/>
                  </a:lnTo>
                  <a:lnTo>
                    <a:pt x="73" y="3"/>
                  </a:lnTo>
                  <a:lnTo>
                    <a:pt x="89" y="0"/>
                  </a:lnTo>
                  <a:lnTo>
                    <a:pt x="89" y="3"/>
                  </a:lnTo>
                  <a:lnTo>
                    <a:pt x="88" y="10"/>
                  </a:lnTo>
                  <a:lnTo>
                    <a:pt x="87" y="18"/>
                  </a:lnTo>
                  <a:lnTo>
                    <a:pt x="81" y="26"/>
                  </a:lnTo>
                  <a:lnTo>
                    <a:pt x="74" y="34"/>
                  </a:lnTo>
                  <a:lnTo>
                    <a:pt x="64" y="41"/>
                  </a:lnTo>
                  <a:lnTo>
                    <a:pt x="47" y="43"/>
                  </a:lnTo>
                  <a:lnTo>
                    <a:pt x="47" y="132"/>
                  </a:lnTo>
                  <a:lnTo>
                    <a:pt x="42" y="132"/>
                  </a:lnTo>
                  <a:lnTo>
                    <a:pt x="42" y="43"/>
                  </a:lnTo>
                  <a:close/>
                </a:path>
              </a:pathLst>
            </a:custGeom>
            <a:solidFill>
              <a:srgbClr val="D7D7D7"/>
            </a:solidFill>
            <a:ln w="0">
              <a:solidFill>
                <a:srgbClr val="D7D7D7"/>
              </a:solidFill>
              <a:prstDash val="solid"/>
              <a:round/>
              <a:headEnd/>
              <a:tailEnd/>
            </a:ln>
          </p:spPr>
          <p:txBody>
            <a:bodyPr/>
            <a:lstStyle/>
            <a:p>
              <a:endParaRPr lang="en-US"/>
            </a:p>
          </p:txBody>
        </p:sp>
        <p:sp>
          <p:nvSpPr>
            <p:cNvPr id="1037" name="Freeform 13"/>
            <p:cNvSpPr>
              <a:spLocks/>
            </p:cNvSpPr>
            <p:nvPr/>
          </p:nvSpPr>
          <p:spPr bwMode="gray">
            <a:xfrm>
              <a:off x="2430" y="403"/>
              <a:ext cx="88" cy="186"/>
            </a:xfrm>
            <a:custGeom>
              <a:avLst/>
              <a:gdLst/>
              <a:ahLst/>
              <a:cxnLst>
                <a:cxn ang="0">
                  <a:pos x="43" y="43"/>
                </a:cxn>
                <a:cxn ang="0">
                  <a:pos x="41" y="43"/>
                </a:cxn>
                <a:cxn ang="0">
                  <a:pos x="35" y="43"/>
                </a:cxn>
                <a:cxn ang="0">
                  <a:pos x="27" y="41"/>
                </a:cxn>
                <a:cxn ang="0">
                  <a:pos x="18" y="35"/>
                </a:cxn>
                <a:cxn ang="0">
                  <a:pos x="8" y="28"/>
                </a:cxn>
                <a:cxn ang="0">
                  <a:pos x="3" y="16"/>
                </a:cxn>
                <a:cxn ang="0">
                  <a:pos x="0" y="0"/>
                </a:cxn>
                <a:cxn ang="0">
                  <a:pos x="3" y="0"/>
                </a:cxn>
                <a:cxn ang="0">
                  <a:pos x="8" y="0"/>
                </a:cxn>
                <a:cxn ang="0">
                  <a:pos x="17" y="1"/>
                </a:cxn>
                <a:cxn ang="0">
                  <a:pos x="26" y="6"/>
                </a:cxn>
                <a:cxn ang="0">
                  <a:pos x="35" y="12"/>
                </a:cxn>
                <a:cxn ang="0">
                  <a:pos x="42" y="24"/>
                </a:cxn>
                <a:cxn ang="0">
                  <a:pos x="48" y="41"/>
                </a:cxn>
                <a:cxn ang="0">
                  <a:pos x="48" y="90"/>
                </a:cxn>
                <a:cxn ang="0">
                  <a:pos x="48" y="88"/>
                </a:cxn>
                <a:cxn ang="0">
                  <a:pos x="48" y="82"/>
                </a:cxn>
                <a:cxn ang="0">
                  <a:pos x="50" y="74"/>
                </a:cxn>
                <a:cxn ang="0">
                  <a:pos x="54" y="66"/>
                </a:cxn>
                <a:cxn ang="0">
                  <a:pos x="61" y="58"/>
                </a:cxn>
                <a:cxn ang="0">
                  <a:pos x="72" y="53"/>
                </a:cxn>
                <a:cxn ang="0">
                  <a:pos x="87" y="50"/>
                </a:cxn>
                <a:cxn ang="0">
                  <a:pos x="88" y="51"/>
                </a:cxn>
                <a:cxn ang="0">
                  <a:pos x="88" y="57"/>
                </a:cxn>
                <a:cxn ang="0">
                  <a:pos x="87" y="64"/>
                </a:cxn>
                <a:cxn ang="0">
                  <a:pos x="84" y="72"/>
                </a:cxn>
                <a:cxn ang="0">
                  <a:pos x="80" y="80"/>
                </a:cxn>
                <a:cxn ang="0">
                  <a:pos x="73" y="86"/>
                </a:cxn>
                <a:cxn ang="0">
                  <a:pos x="62" y="92"/>
                </a:cxn>
                <a:cxn ang="0">
                  <a:pos x="48" y="93"/>
                </a:cxn>
                <a:cxn ang="0">
                  <a:pos x="48" y="186"/>
                </a:cxn>
                <a:cxn ang="0">
                  <a:pos x="43" y="186"/>
                </a:cxn>
                <a:cxn ang="0">
                  <a:pos x="43" y="143"/>
                </a:cxn>
                <a:cxn ang="0">
                  <a:pos x="42" y="143"/>
                </a:cxn>
                <a:cxn ang="0">
                  <a:pos x="37" y="142"/>
                </a:cxn>
                <a:cxn ang="0">
                  <a:pos x="29" y="140"/>
                </a:cxn>
                <a:cxn ang="0">
                  <a:pos x="22" y="136"/>
                </a:cxn>
                <a:cxn ang="0">
                  <a:pos x="14" y="130"/>
                </a:cxn>
                <a:cxn ang="0">
                  <a:pos x="8" y="120"/>
                </a:cxn>
                <a:cxn ang="0">
                  <a:pos x="7" y="105"/>
                </a:cxn>
                <a:cxn ang="0">
                  <a:pos x="8" y="105"/>
                </a:cxn>
                <a:cxn ang="0">
                  <a:pos x="12" y="107"/>
                </a:cxn>
                <a:cxn ang="0">
                  <a:pos x="19" y="108"/>
                </a:cxn>
                <a:cxn ang="0">
                  <a:pos x="26" y="111"/>
                </a:cxn>
                <a:cxn ang="0">
                  <a:pos x="34" y="117"/>
                </a:cxn>
                <a:cxn ang="0">
                  <a:pos x="39" y="127"/>
                </a:cxn>
                <a:cxn ang="0">
                  <a:pos x="43" y="140"/>
                </a:cxn>
                <a:cxn ang="0">
                  <a:pos x="43" y="43"/>
                </a:cxn>
              </a:cxnLst>
              <a:rect l="0" t="0" r="r" b="b"/>
              <a:pathLst>
                <a:path w="88" h="186">
                  <a:moveTo>
                    <a:pt x="43" y="43"/>
                  </a:moveTo>
                  <a:lnTo>
                    <a:pt x="41" y="43"/>
                  </a:lnTo>
                  <a:lnTo>
                    <a:pt x="35" y="43"/>
                  </a:lnTo>
                  <a:lnTo>
                    <a:pt x="27" y="41"/>
                  </a:lnTo>
                  <a:lnTo>
                    <a:pt x="18" y="35"/>
                  </a:lnTo>
                  <a:lnTo>
                    <a:pt x="8" y="28"/>
                  </a:lnTo>
                  <a:lnTo>
                    <a:pt x="3" y="16"/>
                  </a:lnTo>
                  <a:lnTo>
                    <a:pt x="0" y="0"/>
                  </a:lnTo>
                  <a:lnTo>
                    <a:pt x="3" y="0"/>
                  </a:lnTo>
                  <a:lnTo>
                    <a:pt x="8" y="0"/>
                  </a:lnTo>
                  <a:lnTo>
                    <a:pt x="17" y="1"/>
                  </a:lnTo>
                  <a:lnTo>
                    <a:pt x="26" y="6"/>
                  </a:lnTo>
                  <a:lnTo>
                    <a:pt x="35" y="12"/>
                  </a:lnTo>
                  <a:lnTo>
                    <a:pt x="42" y="24"/>
                  </a:lnTo>
                  <a:lnTo>
                    <a:pt x="48" y="41"/>
                  </a:lnTo>
                  <a:lnTo>
                    <a:pt x="48" y="90"/>
                  </a:lnTo>
                  <a:lnTo>
                    <a:pt x="48" y="88"/>
                  </a:lnTo>
                  <a:lnTo>
                    <a:pt x="48" y="82"/>
                  </a:lnTo>
                  <a:lnTo>
                    <a:pt x="50" y="74"/>
                  </a:lnTo>
                  <a:lnTo>
                    <a:pt x="54" y="66"/>
                  </a:lnTo>
                  <a:lnTo>
                    <a:pt x="61" y="58"/>
                  </a:lnTo>
                  <a:lnTo>
                    <a:pt x="72" y="53"/>
                  </a:lnTo>
                  <a:lnTo>
                    <a:pt x="87" y="50"/>
                  </a:lnTo>
                  <a:lnTo>
                    <a:pt x="88" y="51"/>
                  </a:lnTo>
                  <a:lnTo>
                    <a:pt x="88" y="57"/>
                  </a:lnTo>
                  <a:lnTo>
                    <a:pt x="87" y="64"/>
                  </a:lnTo>
                  <a:lnTo>
                    <a:pt x="84" y="72"/>
                  </a:lnTo>
                  <a:lnTo>
                    <a:pt x="80" y="80"/>
                  </a:lnTo>
                  <a:lnTo>
                    <a:pt x="73" y="86"/>
                  </a:lnTo>
                  <a:lnTo>
                    <a:pt x="62" y="92"/>
                  </a:lnTo>
                  <a:lnTo>
                    <a:pt x="48" y="93"/>
                  </a:lnTo>
                  <a:lnTo>
                    <a:pt x="48" y="186"/>
                  </a:lnTo>
                  <a:lnTo>
                    <a:pt x="43" y="186"/>
                  </a:lnTo>
                  <a:lnTo>
                    <a:pt x="43" y="143"/>
                  </a:lnTo>
                  <a:lnTo>
                    <a:pt x="42" y="143"/>
                  </a:lnTo>
                  <a:lnTo>
                    <a:pt x="37" y="142"/>
                  </a:lnTo>
                  <a:lnTo>
                    <a:pt x="29" y="140"/>
                  </a:lnTo>
                  <a:lnTo>
                    <a:pt x="22" y="136"/>
                  </a:lnTo>
                  <a:lnTo>
                    <a:pt x="14" y="130"/>
                  </a:lnTo>
                  <a:lnTo>
                    <a:pt x="8" y="120"/>
                  </a:lnTo>
                  <a:lnTo>
                    <a:pt x="7" y="105"/>
                  </a:lnTo>
                  <a:lnTo>
                    <a:pt x="8" y="105"/>
                  </a:lnTo>
                  <a:lnTo>
                    <a:pt x="12" y="107"/>
                  </a:lnTo>
                  <a:lnTo>
                    <a:pt x="19" y="108"/>
                  </a:lnTo>
                  <a:lnTo>
                    <a:pt x="26" y="111"/>
                  </a:lnTo>
                  <a:lnTo>
                    <a:pt x="34" y="117"/>
                  </a:lnTo>
                  <a:lnTo>
                    <a:pt x="39" y="127"/>
                  </a:lnTo>
                  <a:lnTo>
                    <a:pt x="43" y="140"/>
                  </a:lnTo>
                  <a:lnTo>
                    <a:pt x="43" y="43"/>
                  </a:lnTo>
                  <a:close/>
                </a:path>
              </a:pathLst>
            </a:custGeom>
            <a:solidFill>
              <a:srgbClr val="D7D7D7"/>
            </a:solidFill>
            <a:ln w="0">
              <a:solidFill>
                <a:srgbClr val="D7D7D7"/>
              </a:solidFill>
              <a:prstDash val="solid"/>
              <a:round/>
              <a:headEnd/>
              <a:tailEnd/>
            </a:ln>
          </p:spPr>
          <p:txBody>
            <a:bodyPr/>
            <a:lstStyle/>
            <a:p>
              <a:endParaRPr lang="en-US"/>
            </a:p>
          </p:txBody>
        </p:sp>
        <p:sp>
          <p:nvSpPr>
            <p:cNvPr id="1038" name="Freeform 14"/>
            <p:cNvSpPr>
              <a:spLocks/>
            </p:cNvSpPr>
            <p:nvPr/>
          </p:nvSpPr>
          <p:spPr bwMode="gray">
            <a:xfrm>
              <a:off x="1914" y="233"/>
              <a:ext cx="166" cy="356"/>
            </a:xfrm>
            <a:custGeom>
              <a:avLst/>
              <a:gdLst/>
              <a:ahLst/>
              <a:cxnLst>
                <a:cxn ang="0">
                  <a:pos x="85" y="84"/>
                </a:cxn>
                <a:cxn ang="0">
                  <a:pos x="101" y="81"/>
                </a:cxn>
                <a:cxn ang="0">
                  <a:pos x="124" y="73"/>
                </a:cxn>
                <a:cxn ang="0">
                  <a:pos x="148" y="56"/>
                </a:cxn>
                <a:cxn ang="0">
                  <a:pos x="163" y="23"/>
                </a:cxn>
                <a:cxn ang="0">
                  <a:pos x="163" y="0"/>
                </a:cxn>
                <a:cxn ang="0">
                  <a:pos x="148" y="0"/>
                </a:cxn>
                <a:cxn ang="0">
                  <a:pos x="125" y="6"/>
                </a:cxn>
                <a:cxn ang="0">
                  <a:pos x="101" y="22"/>
                </a:cxn>
                <a:cxn ang="0">
                  <a:pos x="82" y="54"/>
                </a:cxn>
                <a:cxn ang="0">
                  <a:pos x="77" y="173"/>
                </a:cxn>
                <a:cxn ang="0">
                  <a:pos x="77" y="165"/>
                </a:cxn>
                <a:cxn ang="0">
                  <a:pos x="71" y="146"/>
                </a:cxn>
                <a:cxn ang="0">
                  <a:pos x="60" y="123"/>
                </a:cxn>
                <a:cxn ang="0">
                  <a:pos x="38" y="104"/>
                </a:cxn>
                <a:cxn ang="0">
                  <a:pos x="0" y="96"/>
                </a:cxn>
                <a:cxn ang="0">
                  <a:pos x="0" y="103"/>
                </a:cxn>
                <a:cxn ang="0">
                  <a:pos x="0" y="120"/>
                </a:cxn>
                <a:cxn ang="0">
                  <a:pos x="8" y="143"/>
                </a:cxn>
                <a:cxn ang="0">
                  <a:pos x="24" y="163"/>
                </a:cxn>
                <a:cxn ang="0">
                  <a:pos x="55" y="177"/>
                </a:cxn>
                <a:cxn ang="0">
                  <a:pos x="77" y="356"/>
                </a:cxn>
                <a:cxn ang="0">
                  <a:pos x="82" y="274"/>
                </a:cxn>
                <a:cxn ang="0">
                  <a:pos x="91" y="273"/>
                </a:cxn>
                <a:cxn ang="0">
                  <a:pos x="112" y="267"/>
                </a:cxn>
                <a:cxn ang="0">
                  <a:pos x="135" y="252"/>
                </a:cxn>
                <a:cxn ang="0">
                  <a:pos x="151" y="224"/>
                </a:cxn>
                <a:cxn ang="0">
                  <a:pos x="152" y="203"/>
                </a:cxn>
                <a:cxn ang="0">
                  <a:pos x="137" y="204"/>
                </a:cxn>
                <a:cxn ang="0">
                  <a:pos x="117" y="211"/>
                </a:cxn>
                <a:cxn ang="0">
                  <a:pos x="97" y="231"/>
                </a:cxn>
                <a:cxn ang="0">
                  <a:pos x="82" y="267"/>
                </a:cxn>
              </a:cxnLst>
              <a:rect l="0" t="0" r="r" b="b"/>
              <a:pathLst>
                <a:path w="166" h="356">
                  <a:moveTo>
                    <a:pt x="82" y="84"/>
                  </a:moveTo>
                  <a:lnTo>
                    <a:pt x="85" y="84"/>
                  </a:lnTo>
                  <a:lnTo>
                    <a:pt x="91" y="84"/>
                  </a:lnTo>
                  <a:lnTo>
                    <a:pt x="101" y="81"/>
                  </a:lnTo>
                  <a:lnTo>
                    <a:pt x="112" y="78"/>
                  </a:lnTo>
                  <a:lnTo>
                    <a:pt x="124" y="73"/>
                  </a:lnTo>
                  <a:lnTo>
                    <a:pt x="136" y="66"/>
                  </a:lnTo>
                  <a:lnTo>
                    <a:pt x="148" y="56"/>
                  </a:lnTo>
                  <a:lnTo>
                    <a:pt x="156" y="42"/>
                  </a:lnTo>
                  <a:lnTo>
                    <a:pt x="163" y="23"/>
                  </a:lnTo>
                  <a:lnTo>
                    <a:pt x="166" y="2"/>
                  </a:lnTo>
                  <a:lnTo>
                    <a:pt x="163" y="0"/>
                  </a:lnTo>
                  <a:lnTo>
                    <a:pt x="158" y="0"/>
                  </a:lnTo>
                  <a:lnTo>
                    <a:pt x="148" y="0"/>
                  </a:lnTo>
                  <a:lnTo>
                    <a:pt x="137" y="3"/>
                  </a:lnTo>
                  <a:lnTo>
                    <a:pt x="125" y="6"/>
                  </a:lnTo>
                  <a:lnTo>
                    <a:pt x="113" y="12"/>
                  </a:lnTo>
                  <a:lnTo>
                    <a:pt x="101" y="22"/>
                  </a:lnTo>
                  <a:lnTo>
                    <a:pt x="90" y="35"/>
                  </a:lnTo>
                  <a:lnTo>
                    <a:pt x="82" y="54"/>
                  </a:lnTo>
                  <a:lnTo>
                    <a:pt x="77" y="78"/>
                  </a:lnTo>
                  <a:lnTo>
                    <a:pt x="77" y="173"/>
                  </a:lnTo>
                  <a:lnTo>
                    <a:pt x="77" y="170"/>
                  </a:lnTo>
                  <a:lnTo>
                    <a:pt x="77" y="165"/>
                  </a:lnTo>
                  <a:lnTo>
                    <a:pt x="74" y="157"/>
                  </a:lnTo>
                  <a:lnTo>
                    <a:pt x="71" y="146"/>
                  </a:lnTo>
                  <a:lnTo>
                    <a:pt x="67" y="134"/>
                  </a:lnTo>
                  <a:lnTo>
                    <a:pt x="60" y="123"/>
                  </a:lnTo>
                  <a:lnTo>
                    <a:pt x="50" y="112"/>
                  </a:lnTo>
                  <a:lnTo>
                    <a:pt x="38" y="104"/>
                  </a:lnTo>
                  <a:lnTo>
                    <a:pt x="20" y="97"/>
                  </a:lnTo>
                  <a:lnTo>
                    <a:pt x="0" y="96"/>
                  </a:lnTo>
                  <a:lnTo>
                    <a:pt x="0" y="97"/>
                  </a:lnTo>
                  <a:lnTo>
                    <a:pt x="0" y="103"/>
                  </a:lnTo>
                  <a:lnTo>
                    <a:pt x="0" y="111"/>
                  </a:lnTo>
                  <a:lnTo>
                    <a:pt x="0" y="120"/>
                  </a:lnTo>
                  <a:lnTo>
                    <a:pt x="2" y="131"/>
                  </a:lnTo>
                  <a:lnTo>
                    <a:pt x="8" y="143"/>
                  </a:lnTo>
                  <a:lnTo>
                    <a:pt x="15" y="154"/>
                  </a:lnTo>
                  <a:lnTo>
                    <a:pt x="24" y="163"/>
                  </a:lnTo>
                  <a:lnTo>
                    <a:pt x="38" y="171"/>
                  </a:lnTo>
                  <a:lnTo>
                    <a:pt x="55" y="177"/>
                  </a:lnTo>
                  <a:lnTo>
                    <a:pt x="77" y="178"/>
                  </a:lnTo>
                  <a:lnTo>
                    <a:pt x="77" y="356"/>
                  </a:lnTo>
                  <a:lnTo>
                    <a:pt x="82" y="356"/>
                  </a:lnTo>
                  <a:lnTo>
                    <a:pt x="82" y="274"/>
                  </a:lnTo>
                  <a:lnTo>
                    <a:pt x="85" y="273"/>
                  </a:lnTo>
                  <a:lnTo>
                    <a:pt x="91" y="273"/>
                  </a:lnTo>
                  <a:lnTo>
                    <a:pt x="101" y="271"/>
                  </a:lnTo>
                  <a:lnTo>
                    <a:pt x="112" y="267"/>
                  </a:lnTo>
                  <a:lnTo>
                    <a:pt x="124" y="262"/>
                  </a:lnTo>
                  <a:lnTo>
                    <a:pt x="135" y="252"/>
                  </a:lnTo>
                  <a:lnTo>
                    <a:pt x="144" y="240"/>
                  </a:lnTo>
                  <a:lnTo>
                    <a:pt x="151" y="224"/>
                  </a:lnTo>
                  <a:lnTo>
                    <a:pt x="154" y="203"/>
                  </a:lnTo>
                  <a:lnTo>
                    <a:pt x="152" y="203"/>
                  </a:lnTo>
                  <a:lnTo>
                    <a:pt x="145" y="203"/>
                  </a:lnTo>
                  <a:lnTo>
                    <a:pt x="137" y="204"/>
                  </a:lnTo>
                  <a:lnTo>
                    <a:pt x="128" y="207"/>
                  </a:lnTo>
                  <a:lnTo>
                    <a:pt x="117" y="211"/>
                  </a:lnTo>
                  <a:lnTo>
                    <a:pt x="106" y="219"/>
                  </a:lnTo>
                  <a:lnTo>
                    <a:pt x="97" y="231"/>
                  </a:lnTo>
                  <a:lnTo>
                    <a:pt x="89" y="247"/>
                  </a:lnTo>
                  <a:lnTo>
                    <a:pt x="82" y="267"/>
                  </a:lnTo>
                  <a:lnTo>
                    <a:pt x="82" y="84"/>
                  </a:lnTo>
                  <a:close/>
                </a:path>
              </a:pathLst>
            </a:custGeom>
            <a:solidFill>
              <a:srgbClr val="D7D7D7"/>
            </a:solidFill>
            <a:ln w="0">
              <a:solidFill>
                <a:srgbClr val="D7D7D7"/>
              </a:solidFill>
              <a:prstDash val="solid"/>
              <a:round/>
              <a:headEnd/>
              <a:tailEnd/>
            </a:ln>
          </p:spPr>
          <p:txBody>
            <a:bodyPr/>
            <a:lstStyle/>
            <a:p>
              <a:endParaRPr lang="en-US"/>
            </a:p>
          </p:txBody>
        </p:sp>
        <p:sp>
          <p:nvSpPr>
            <p:cNvPr id="1039" name="Freeform 15"/>
            <p:cNvSpPr>
              <a:spLocks/>
            </p:cNvSpPr>
            <p:nvPr/>
          </p:nvSpPr>
          <p:spPr bwMode="gray">
            <a:xfrm>
              <a:off x="2514" y="379"/>
              <a:ext cx="92" cy="210"/>
            </a:xfrm>
            <a:custGeom>
              <a:avLst/>
              <a:gdLst/>
              <a:ahLst/>
              <a:cxnLst>
                <a:cxn ang="0">
                  <a:pos x="43" y="162"/>
                </a:cxn>
                <a:cxn ang="0">
                  <a:pos x="36" y="160"/>
                </a:cxn>
                <a:cxn ang="0">
                  <a:pos x="23" y="155"/>
                </a:cxn>
                <a:cxn ang="0">
                  <a:pos x="12" y="141"/>
                </a:cxn>
                <a:cxn ang="0">
                  <a:pos x="12" y="129"/>
                </a:cxn>
                <a:cxn ang="0">
                  <a:pos x="23" y="132"/>
                </a:cxn>
                <a:cxn ang="0">
                  <a:pos x="38" y="145"/>
                </a:cxn>
                <a:cxn ang="0">
                  <a:pos x="43" y="108"/>
                </a:cxn>
                <a:cxn ang="0">
                  <a:pos x="35" y="106"/>
                </a:cxn>
                <a:cxn ang="0">
                  <a:pos x="20" y="101"/>
                </a:cxn>
                <a:cxn ang="0">
                  <a:pos x="7" y="83"/>
                </a:cxn>
                <a:cxn ang="0">
                  <a:pos x="7" y="70"/>
                </a:cxn>
                <a:cxn ang="0">
                  <a:pos x="17" y="71"/>
                </a:cxn>
                <a:cxn ang="0">
                  <a:pos x="31" y="81"/>
                </a:cxn>
                <a:cxn ang="0">
                  <a:pos x="43" y="105"/>
                </a:cxn>
                <a:cxn ang="0">
                  <a:pos x="40" y="43"/>
                </a:cxn>
                <a:cxn ang="0">
                  <a:pos x="26" y="39"/>
                </a:cxn>
                <a:cxn ang="0">
                  <a:pos x="8" y="27"/>
                </a:cxn>
                <a:cxn ang="0">
                  <a:pos x="0" y="0"/>
                </a:cxn>
                <a:cxn ang="0">
                  <a:pos x="7" y="0"/>
                </a:cxn>
                <a:cxn ang="0">
                  <a:pos x="23" y="5"/>
                </a:cxn>
                <a:cxn ang="0">
                  <a:pos x="39" y="23"/>
                </a:cxn>
                <a:cxn ang="0">
                  <a:pos x="46" y="38"/>
                </a:cxn>
                <a:cxn ang="0">
                  <a:pos x="51" y="24"/>
                </a:cxn>
                <a:cxn ang="0">
                  <a:pos x="66" y="8"/>
                </a:cxn>
                <a:cxn ang="0">
                  <a:pos x="92" y="0"/>
                </a:cxn>
                <a:cxn ang="0">
                  <a:pos x="90" y="8"/>
                </a:cxn>
                <a:cxn ang="0">
                  <a:pos x="82" y="25"/>
                </a:cxn>
                <a:cxn ang="0">
                  <a:pos x="63" y="40"/>
                </a:cxn>
                <a:cxn ang="0">
                  <a:pos x="49" y="124"/>
                </a:cxn>
                <a:cxn ang="0">
                  <a:pos x="50" y="116"/>
                </a:cxn>
                <a:cxn ang="0">
                  <a:pos x="59" y="100"/>
                </a:cxn>
                <a:cxn ang="0">
                  <a:pos x="81" y="92"/>
                </a:cxn>
                <a:cxn ang="0">
                  <a:pos x="80" y="98"/>
                </a:cxn>
                <a:cxn ang="0">
                  <a:pos x="73" y="114"/>
                </a:cxn>
                <a:cxn ang="0">
                  <a:pos x="59" y="127"/>
                </a:cxn>
                <a:cxn ang="0">
                  <a:pos x="49" y="210"/>
                </a:cxn>
              </a:cxnLst>
              <a:rect l="0" t="0" r="r" b="b"/>
              <a:pathLst>
                <a:path w="92" h="210">
                  <a:moveTo>
                    <a:pt x="43" y="210"/>
                  </a:moveTo>
                  <a:lnTo>
                    <a:pt x="43" y="162"/>
                  </a:lnTo>
                  <a:lnTo>
                    <a:pt x="40" y="162"/>
                  </a:lnTo>
                  <a:lnTo>
                    <a:pt x="36" y="160"/>
                  </a:lnTo>
                  <a:lnTo>
                    <a:pt x="30" y="159"/>
                  </a:lnTo>
                  <a:lnTo>
                    <a:pt x="23" y="155"/>
                  </a:lnTo>
                  <a:lnTo>
                    <a:pt x="16" y="150"/>
                  </a:lnTo>
                  <a:lnTo>
                    <a:pt x="12" y="141"/>
                  </a:lnTo>
                  <a:lnTo>
                    <a:pt x="11" y="129"/>
                  </a:lnTo>
                  <a:lnTo>
                    <a:pt x="12" y="129"/>
                  </a:lnTo>
                  <a:lnTo>
                    <a:pt x="16" y="129"/>
                  </a:lnTo>
                  <a:lnTo>
                    <a:pt x="23" y="132"/>
                  </a:lnTo>
                  <a:lnTo>
                    <a:pt x="31" y="137"/>
                  </a:lnTo>
                  <a:lnTo>
                    <a:pt x="38" y="145"/>
                  </a:lnTo>
                  <a:lnTo>
                    <a:pt x="43" y="159"/>
                  </a:lnTo>
                  <a:lnTo>
                    <a:pt x="43" y="108"/>
                  </a:lnTo>
                  <a:lnTo>
                    <a:pt x="40" y="108"/>
                  </a:lnTo>
                  <a:lnTo>
                    <a:pt x="35" y="106"/>
                  </a:lnTo>
                  <a:lnTo>
                    <a:pt x="28" y="105"/>
                  </a:lnTo>
                  <a:lnTo>
                    <a:pt x="20" y="101"/>
                  </a:lnTo>
                  <a:lnTo>
                    <a:pt x="12" y="94"/>
                  </a:lnTo>
                  <a:lnTo>
                    <a:pt x="7" y="83"/>
                  </a:lnTo>
                  <a:lnTo>
                    <a:pt x="5" y="70"/>
                  </a:lnTo>
                  <a:lnTo>
                    <a:pt x="7" y="70"/>
                  </a:lnTo>
                  <a:lnTo>
                    <a:pt x="11" y="70"/>
                  </a:lnTo>
                  <a:lnTo>
                    <a:pt x="17" y="71"/>
                  </a:lnTo>
                  <a:lnTo>
                    <a:pt x="24" y="74"/>
                  </a:lnTo>
                  <a:lnTo>
                    <a:pt x="31" y="81"/>
                  </a:lnTo>
                  <a:lnTo>
                    <a:pt x="38" y="90"/>
                  </a:lnTo>
                  <a:lnTo>
                    <a:pt x="43" y="105"/>
                  </a:lnTo>
                  <a:lnTo>
                    <a:pt x="43" y="43"/>
                  </a:lnTo>
                  <a:lnTo>
                    <a:pt x="40" y="43"/>
                  </a:lnTo>
                  <a:lnTo>
                    <a:pt x="34" y="42"/>
                  </a:lnTo>
                  <a:lnTo>
                    <a:pt x="26" y="39"/>
                  </a:lnTo>
                  <a:lnTo>
                    <a:pt x="16" y="35"/>
                  </a:lnTo>
                  <a:lnTo>
                    <a:pt x="8" y="27"/>
                  </a:lnTo>
                  <a:lnTo>
                    <a:pt x="1" y="16"/>
                  </a:lnTo>
                  <a:lnTo>
                    <a:pt x="0" y="0"/>
                  </a:lnTo>
                  <a:lnTo>
                    <a:pt x="1" y="0"/>
                  </a:lnTo>
                  <a:lnTo>
                    <a:pt x="7" y="0"/>
                  </a:lnTo>
                  <a:lnTo>
                    <a:pt x="13" y="1"/>
                  </a:lnTo>
                  <a:lnTo>
                    <a:pt x="23" y="5"/>
                  </a:lnTo>
                  <a:lnTo>
                    <a:pt x="31" y="12"/>
                  </a:lnTo>
                  <a:lnTo>
                    <a:pt x="39" y="23"/>
                  </a:lnTo>
                  <a:lnTo>
                    <a:pt x="46" y="40"/>
                  </a:lnTo>
                  <a:lnTo>
                    <a:pt x="46" y="38"/>
                  </a:lnTo>
                  <a:lnTo>
                    <a:pt x="49" y="32"/>
                  </a:lnTo>
                  <a:lnTo>
                    <a:pt x="51" y="24"/>
                  </a:lnTo>
                  <a:lnTo>
                    <a:pt x="58" y="15"/>
                  </a:lnTo>
                  <a:lnTo>
                    <a:pt x="66" y="8"/>
                  </a:lnTo>
                  <a:lnTo>
                    <a:pt x="77" y="1"/>
                  </a:lnTo>
                  <a:lnTo>
                    <a:pt x="92" y="0"/>
                  </a:lnTo>
                  <a:lnTo>
                    <a:pt x="92" y="1"/>
                  </a:lnTo>
                  <a:lnTo>
                    <a:pt x="90" y="8"/>
                  </a:lnTo>
                  <a:lnTo>
                    <a:pt x="88" y="16"/>
                  </a:lnTo>
                  <a:lnTo>
                    <a:pt x="82" y="25"/>
                  </a:lnTo>
                  <a:lnTo>
                    <a:pt x="74" y="34"/>
                  </a:lnTo>
                  <a:lnTo>
                    <a:pt x="63" y="40"/>
                  </a:lnTo>
                  <a:lnTo>
                    <a:pt x="49" y="43"/>
                  </a:lnTo>
                  <a:lnTo>
                    <a:pt x="49" y="124"/>
                  </a:lnTo>
                  <a:lnTo>
                    <a:pt x="49" y="121"/>
                  </a:lnTo>
                  <a:lnTo>
                    <a:pt x="50" y="116"/>
                  </a:lnTo>
                  <a:lnTo>
                    <a:pt x="53" y="108"/>
                  </a:lnTo>
                  <a:lnTo>
                    <a:pt x="59" y="100"/>
                  </a:lnTo>
                  <a:lnTo>
                    <a:pt x="67" y="94"/>
                  </a:lnTo>
                  <a:lnTo>
                    <a:pt x="81" y="92"/>
                  </a:lnTo>
                  <a:lnTo>
                    <a:pt x="81" y="93"/>
                  </a:lnTo>
                  <a:lnTo>
                    <a:pt x="80" y="98"/>
                  </a:lnTo>
                  <a:lnTo>
                    <a:pt x="77" y="106"/>
                  </a:lnTo>
                  <a:lnTo>
                    <a:pt x="73" y="114"/>
                  </a:lnTo>
                  <a:lnTo>
                    <a:pt x="67" y="121"/>
                  </a:lnTo>
                  <a:lnTo>
                    <a:pt x="59" y="127"/>
                  </a:lnTo>
                  <a:lnTo>
                    <a:pt x="49" y="129"/>
                  </a:lnTo>
                  <a:lnTo>
                    <a:pt x="49" y="210"/>
                  </a:lnTo>
                  <a:lnTo>
                    <a:pt x="43" y="210"/>
                  </a:lnTo>
                  <a:close/>
                </a:path>
              </a:pathLst>
            </a:custGeom>
            <a:solidFill>
              <a:srgbClr val="D7D7D7"/>
            </a:solidFill>
            <a:ln w="0">
              <a:solidFill>
                <a:srgbClr val="D7D7D7"/>
              </a:solidFill>
              <a:prstDash val="solid"/>
              <a:round/>
              <a:headEnd/>
              <a:tailEnd/>
            </a:ln>
          </p:spPr>
          <p:txBody>
            <a:bodyPr/>
            <a:lstStyle/>
            <a:p>
              <a:endParaRPr lang="en-US"/>
            </a:p>
          </p:txBody>
        </p:sp>
        <p:sp>
          <p:nvSpPr>
            <p:cNvPr id="1040" name="Freeform 16"/>
            <p:cNvSpPr>
              <a:spLocks/>
            </p:cNvSpPr>
            <p:nvPr/>
          </p:nvSpPr>
          <p:spPr bwMode="gray">
            <a:xfrm>
              <a:off x="1566" y="297"/>
              <a:ext cx="128" cy="292"/>
            </a:xfrm>
            <a:custGeom>
              <a:avLst/>
              <a:gdLst/>
              <a:ahLst/>
              <a:cxnLst>
                <a:cxn ang="0">
                  <a:pos x="61" y="225"/>
                </a:cxn>
                <a:cxn ang="0">
                  <a:pos x="54" y="225"/>
                </a:cxn>
                <a:cxn ang="0">
                  <a:pos x="38" y="219"/>
                </a:cxn>
                <a:cxn ang="0">
                  <a:pos x="23" y="206"/>
                </a:cxn>
                <a:cxn ang="0">
                  <a:pos x="15" y="180"/>
                </a:cxn>
                <a:cxn ang="0">
                  <a:pos x="23" y="180"/>
                </a:cxn>
                <a:cxn ang="0">
                  <a:pos x="38" y="186"/>
                </a:cxn>
                <a:cxn ang="0">
                  <a:pos x="54" y="205"/>
                </a:cxn>
                <a:cxn ang="0">
                  <a:pos x="61" y="151"/>
                </a:cxn>
                <a:cxn ang="0">
                  <a:pos x="52" y="149"/>
                </a:cxn>
                <a:cxn ang="0">
                  <a:pos x="34" y="144"/>
                </a:cxn>
                <a:cxn ang="0">
                  <a:pos x="16" y="128"/>
                </a:cxn>
                <a:cxn ang="0">
                  <a:pos x="8" y="98"/>
                </a:cxn>
                <a:cxn ang="0">
                  <a:pos x="15" y="97"/>
                </a:cxn>
                <a:cxn ang="0">
                  <a:pos x="29" y="101"/>
                </a:cxn>
                <a:cxn ang="0">
                  <a:pos x="47" y="116"/>
                </a:cxn>
                <a:cxn ang="0">
                  <a:pos x="61" y="147"/>
                </a:cxn>
                <a:cxn ang="0">
                  <a:pos x="58" y="60"/>
                </a:cxn>
                <a:cxn ang="0">
                  <a:pos x="44" y="58"/>
                </a:cxn>
                <a:cxn ang="0">
                  <a:pos x="25" y="50"/>
                </a:cxn>
                <a:cxn ang="0">
                  <a:pos x="8" y="32"/>
                </a:cxn>
                <a:cxn ang="0">
                  <a:pos x="0" y="0"/>
                </a:cxn>
                <a:cxn ang="0">
                  <a:pos x="8" y="0"/>
                </a:cxn>
                <a:cxn ang="0">
                  <a:pos x="27" y="5"/>
                </a:cxn>
                <a:cxn ang="0">
                  <a:pos x="48" y="21"/>
                </a:cxn>
                <a:cxn ang="0">
                  <a:pos x="65" y="56"/>
                </a:cxn>
                <a:cxn ang="0">
                  <a:pos x="66" y="48"/>
                </a:cxn>
                <a:cxn ang="0">
                  <a:pos x="77" y="28"/>
                </a:cxn>
                <a:cxn ang="0">
                  <a:pos x="96" y="9"/>
                </a:cxn>
                <a:cxn ang="0">
                  <a:pos x="128" y="0"/>
                </a:cxn>
                <a:cxn ang="0">
                  <a:pos x="127" y="9"/>
                </a:cxn>
                <a:cxn ang="0">
                  <a:pos x="119" y="31"/>
                </a:cxn>
                <a:cxn ang="0">
                  <a:pos x="101" y="51"/>
                </a:cxn>
                <a:cxn ang="0">
                  <a:pos x="67" y="60"/>
                </a:cxn>
                <a:cxn ang="0">
                  <a:pos x="69" y="170"/>
                </a:cxn>
                <a:cxn ang="0">
                  <a:pos x="73" y="155"/>
                </a:cxn>
                <a:cxn ang="0">
                  <a:pos x="86" y="136"/>
                </a:cxn>
                <a:cxn ang="0">
                  <a:pos x="113" y="128"/>
                </a:cxn>
                <a:cxn ang="0">
                  <a:pos x="112" y="136"/>
                </a:cxn>
                <a:cxn ang="0">
                  <a:pos x="105" y="153"/>
                </a:cxn>
                <a:cxn ang="0">
                  <a:pos x="92" y="172"/>
                </a:cxn>
                <a:cxn ang="0">
                  <a:pos x="67" y="180"/>
                </a:cxn>
                <a:cxn ang="0">
                  <a:pos x="61" y="292"/>
                </a:cxn>
              </a:cxnLst>
              <a:rect l="0" t="0" r="r" b="b"/>
              <a:pathLst>
                <a:path w="128" h="292">
                  <a:moveTo>
                    <a:pt x="61" y="292"/>
                  </a:moveTo>
                  <a:lnTo>
                    <a:pt x="61" y="225"/>
                  </a:lnTo>
                  <a:lnTo>
                    <a:pt x="58" y="225"/>
                  </a:lnTo>
                  <a:lnTo>
                    <a:pt x="54" y="225"/>
                  </a:lnTo>
                  <a:lnTo>
                    <a:pt x="46" y="222"/>
                  </a:lnTo>
                  <a:lnTo>
                    <a:pt x="38" y="219"/>
                  </a:lnTo>
                  <a:lnTo>
                    <a:pt x="29" y="214"/>
                  </a:lnTo>
                  <a:lnTo>
                    <a:pt x="23" y="206"/>
                  </a:lnTo>
                  <a:lnTo>
                    <a:pt x="17" y="195"/>
                  </a:lnTo>
                  <a:lnTo>
                    <a:pt x="15" y="180"/>
                  </a:lnTo>
                  <a:lnTo>
                    <a:pt x="17" y="180"/>
                  </a:lnTo>
                  <a:lnTo>
                    <a:pt x="23" y="180"/>
                  </a:lnTo>
                  <a:lnTo>
                    <a:pt x="29" y="182"/>
                  </a:lnTo>
                  <a:lnTo>
                    <a:pt x="38" y="186"/>
                  </a:lnTo>
                  <a:lnTo>
                    <a:pt x="47" y="194"/>
                  </a:lnTo>
                  <a:lnTo>
                    <a:pt x="54" y="205"/>
                  </a:lnTo>
                  <a:lnTo>
                    <a:pt x="61" y="221"/>
                  </a:lnTo>
                  <a:lnTo>
                    <a:pt x="61" y="151"/>
                  </a:lnTo>
                  <a:lnTo>
                    <a:pt x="58" y="149"/>
                  </a:lnTo>
                  <a:lnTo>
                    <a:pt x="52" y="149"/>
                  </a:lnTo>
                  <a:lnTo>
                    <a:pt x="44" y="147"/>
                  </a:lnTo>
                  <a:lnTo>
                    <a:pt x="34" y="144"/>
                  </a:lnTo>
                  <a:lnTo>
                    <a:pt x="24" y="137"/>
                  </a:lnTo>
                  <a:lnTo>
                    <a:pt x="16" y="128"/>
                  </a:lnTo>
                  <a:lnTo>
                    <a:pt x="11" y="114"/>
                  </a:lnTo>
                  <a:lnTo>
                    <a:pt x="8" y="98"/>
                  </a:lnTo>
                  <a:lnTo>
                    <a:pt x="9" y="97"/>
                  </a:lnTo>
                  <a:lnTo>
                    <a:pt x="15" y="97"/>
                  </a:lnTo>
                  <a:lnTo>
                    <a:pt x="21" y="98"/>
                  </a:lnTo>
                  <a:lnTo>
                    <a:pt x="29" y="101"/>
                  </a:lnTo>
                  <a:lnTo>
                    <a:pt x="39" y="106"/>
                  </a:lnTo>
                  <a:lnTo>
                    <a:pt x="47" y="116"/>
                  </a:lnTo>
                  <a:lnTo>
                    <a:pt x="55" y="128"/>
                  </a:lnTo>
                  <a:lnTo>
                    <a:pt x="61" y="147"/>
                  </a:lnTo>
                  <a:lnTo>
                    <a:pt x="61" y="60"/>
                  </a:lnTo>
                  <a:lnTo>
                    <a:pt x="58" y="60"/>
                  </a:lnTo>
                  <a:lnTo>
                    <a:pt x="52" y="59"/>
                  </a:lnTo>
                  <a:lnTo>
                    <a:pt x="44" y="58"/>
                  </a:lnTo>
                  <a:lnTo>
                    <a:pt x="35" y="55"/>
                  </a:lnTo>
                  <a:lnTo>
                    <a:pt x="25" y="50"/>
                  </a:lnTo>
                  <a:lnTo>
                    <a:pt x="16" y="43"/>
                  </a:lnTo>
                  <a:lnTo>
                    <a:pt x="8" y="32"/>
                  </a:lnTo>
                  <a:lnTo>
                    <a:pt x="3" y="19"/>
                  </a:lnTo>
                  <a:lnTo>
                    <a:pt x="0" y="0"/>
                  </a:lnTo>
                  <a:lnTo>
                    <a:pt x="3" y="0"/>
                  </a:lnTo>
                  <a:lnTo>
                    <a:pt x="8" y="0"/>
                  </a:lnTo>
                  <a:lnTo>
                    <a:pt x="16" y="1"/>
                  </a:lnTo>
                  <a:lnTo>
                    <a:pt x="27" y="5"/>
                  </a:lnTo>
                  <a:lnTo>
                    <a:pt x="38" y="10"/>
                  </a:lnTo>
                  <a:lnTo>
                    <a:pt x="48" y="21"/>
                  </a:lnTo>
                  <a:lnTo>
                    <a:pt x="56" y="36"/>
                  </a:lnTo>
                  <a:lnTo>
                    <a:pt x="65" y="56"/>
                  </a:lnTo>
                  <a:lnTo>
                    <a:pt x="65" y="54"/>
                  </a:lnTo>
                  <a:lnTo>
                    <a:pt x="66" y="48"/>
                  </a:lnTo>
                  <a:lnTo>
                    <a:pt x="70" y="39"/>
                  </a:lnTo>
                  <a:lnTo>
                    <a:pt x="77" y="28"/>
                  </a:lnTo>
                  <a:lnTo>
                    <a:pt x="85" y="19"/>
                  </a:lnTo>
                  <a:lnTo>
                    <a:pt x="96" y="9"/>
                  </a:lnTo>
                  <a:lnTo>
                    <a:pt x="110" y="2"/>
                  </a:lnTo>
                  <a:lnTo>
                    <a:pt x="128" y="0"/>
                  </a:lnTo>
                  <a:lnTo>
                    <a:pt x="128" y="2"/>
                  </a:lnTo>
                  <a:lnTo>
                    <a:pt x="127" y="9"/>
                  </a:lnTo>
                  <a:lnTo>
                    <a:pt x="124" y="19"/>
                  </a:lnTo>
                  <a:lnTo>
                    <a:pt x="119" y="31"/>
                  </a:lnTo>
                  <a:lnTo>
                    <a:pt x="112" y="41"/>
                  </a:lnTo>
                  <a:lnTo>
                    <a:pt x="101" y="51"/>
                  </a:lnTo>
                  <a:lnTo>
                    <a:pt x="86" y="58"/>
                  </a:lnTo>
                  <a:lnTo>
                    <a:pt x="67" y="60"/>
                  </a:lnTo>
                  <a:lnTo>
                    <a:pt x="67" y="172"/>
                  </a:lnTo>
                  <a:lnTo>
                    <a:pt x="69" y="170"/>
                  </a:lnTo>
                  <a:lnTo>
                    <a:pt x="70" y="164"/>
                  </a:lnTo>
                  <a:lnTo>
                    <a:pt x="73" y="155"/>
                  </a:lnTo>
                  <a:lnTo>
                    <a:pt x="78" y="145"/>
                  </a:lnTo>
                  <a:lnTo>
                    <a:pt x="86" y="136"/>
                  </a:lnTo>
                  <a:lnTo>
                    <a:pt x="97" y="130"/>
                  </a:lnTo>
                  <a:lnTo>
                    <a:pt x="113" y="128"/>
                  </a:lnTo>
                  <a:lnTo>
                    <a:pt x="113" y="130"/>
                  </a:lnTo>
                  <a:lnTo>
                    <a:pt x="112" y="136"/>
                  </a:lnTo>
                  <a:lnTo>
                    <a:pt x="109" y="144"/>
                  </a:lnTo>
                  <a:lnTo>
                    <a:pt x="105" y="153"/>
                  </a:lnTo>
                  <a:lnTo>
                    <a:pt x="100" y="163"/>
                  </a:lnTo>
                  <a:lnTo>
                    <a:pt x="92" y="172"/>
                  </a:lnTo>
                  <a:lnTo>
                    <a:pt x="82" y="178"/>
                  </a:lnTo>
                  <a:lnTo>
                    <a:pt x="67" y="180"/>
                  </a:lnTo>
                  <a:lnTo>
                    <a:pt x="67" y="292"/>
                  </a:lnTo>
                  <a:lnTo>
                    <a:pt x="61" y="292"/>
                  </a:lnTo>
                  <a:close/>
                </a:path>
              </a:pathLst>
            </a:custGeom>
            <a:solidFill>
              <a:srgbClr val="D7D7D7"/>
            </a:solidFill>
            <a:ln w="0">
              <a:solidFill>
                <a:srgbClr val="D7D7D7"/>
              </a:solidFill>
              <a:prstDash val="solid"/>
              <a:round/>
              <a:headEnd/>
              <a:tailEnd/>
            </a:ln>
          </p:spPr>
          <p:txBody>
            <a:bodyPr/>
            <a:lstStyle/>
            <a:p>
              <a:endParaRPr lang="en-US"/>
            </a:p>
          </p:txBody>
        </p:sp>
        <p:sp>
          <p:nvSpPr>
            <p:cNvPr id="1041" name="Freeform 17"/>
            <p:cNvSpPr>
              <a:spLocks/>
            </p:cNvSpPr>
            <p:nvPr/>
          </p:nvSpPr>
          <p:spPr bwMode="gray">
            <a:xfrm>
              <a:off x="2596" y="332"/>
              <a:ext cx="68" cy="257"/>
            </a:xfrm>
            <a:custGeom>
              <a:avLst/>
              <a:gdLst/>
              <a:ahLst/>
              <a:cxnLst>
                <a:cxn ang="0">
                  <a:pos x="31" y="164"/>
                </a:cxn>
                <a:cxn ang="0">
                  <a:pos x="23" y="163"/>
                </a:cxn>
                <a:cxn ang="0">
                  <a:pos x="8" y="155"/>
                </a:cxn>
                <a:cxn ang="0">
                  <a:pos x="0" y="132"/>
                </a:cxn>
                <a:cxn ang="0">
                  <a:pos x="7" y="132"/>
                </a:cxn>
                <a:cxn ang="0">
                  <a:pos x="22" y="139"/>
                </a:cxn>
                <a:cxn ang="0">
                  <a:pos x="31" y="160"/>
                </a:cxn>
                <a:cxn ang="0">
                  <a:pos x="29" y="101"/>
                </a:cxn>
                <a:cxn ang="0">
                  <a:pos x="16" y="97"/>
                </a:cxn>
                <a:cxn ang="0">
                  <a:pos x="3" y="83"/>
                </a:cxn>
                <a:cxn ang="0">
                  <a:pos x="3" y="70"/>
                </a:cxn>
                <a:cxn ang="0">
                  <a:pos x="15" y="74"/>
                </a:cxn>
                <a:cxn ang="0">
                  <a:pos x="27" y="86"/>
                </a:cxn>
                <a:cxn ang="0">
                  <a:pos x="31" y="31"/>
                </a:cxn>
                <a:cxn ang="0">
                  <a:pos x="33" y="23"/>
                </a:cxn>
                <a:cxn ang="0">
                  <a:pos x="41" y="8"/>
                </a:cxn>
                <a:cxn ang="0">
                  <a:pos x="62" y="0"/>
                </a:cxn>
                <a:cxn ang="0">
                  <a:pos x="61" y="8"/>
                </a:cxn>
                <a:cxn ang="0">
                  <a:pos x="53" y="23"/>
                </a:cxn>
                <a:cxn ang="0">
                  <a:pos x="35" y="31"/>
                </a:cxn>
                <a:cxn ang="0">
                  <a:pos x="35" y="75"/>
                </a:cxn>
                <a:cxn ang="0">
                  <a:pos x="39" y="62"/>
                </a:cxn>
                <a:cxn ang="0">
                  <a:pos x="54" y="48"/>
                </a:cxn>
                <a:cxn ang="0">
                  <a:pos x="68" y="48"/>
                </a:cxn>
                <a:cxn ang="0">
                  <a:pos x="66" y="59"/>
                </a:cxn>
                <a:cxn ang="0">
                  <a:pos x="58" y="72"/>
                </a:cxn>
                <a:cxn ang="0">
                  <a:pos x="35" y="82"/>
                </a:cxn>
                <a:cxn ang="0">
                  <a:pos x="35" y="143"/>
                </a:cxn>
                <a:cxn ang="0">
                  <a:pos x="38" y="132"/>
                </a:cxn>
                <a:cxn ang="0">
                  <a:pos x="49" y="122"/>
                </a:cxn>
                <a:cxn ang="0">
                  <a:pos x="60" y="122"/>
                </a:cxn>
                <a:cxn ang="0">
                  <a:pos x="58" y="133"/>
                </a:cxn>
                <a:cxn ang="0">
                  <a:pos x="47" y="144"/>
                </a:cxn>
                <a:cxn ang="0">
                  <a:pos x="35" y="257"/>
                </a:cxn>
              </a:cxnLst>
              <a:rect l="0" t="0" r="r" b="b"/>
              <a:pathLst>
                <a:path w="68" h="257">
                  <a:moveTo>
                    <a:pt x="31" y="257"/>
                  </a:moveTo>
                  <a:lnTo>
                    <a:pt x="31" y="164"/>
                  </a:lnTo>
                  <a:lnTo>
                    <a:pt x="29" y="163"/>
                  </a:lnTo>
                  <a:lnTo>
                    <a:pt x="23" y="163"/>
                  </a:lnTo>
                  <a:lnTo>
                    <a:pt x="16" y="160"/>
                  </a:lnTo>
                  <a:lnTo>
                    <a:pt x="8" y="155"/>
                  </a:lnTo>
                  <a:lnTo>
                    <a:pt x="3" y="145"/>
                  </a:lnTo>
                  <a:lnTo>
                    <a:pt x="0" y="132"/>
                  </a:lnTo>
                  <a:lnTo>
                    <a:pt x="3" y="132"/>
                  </a:lnTo>
                  <a:lnTo>
                    <a:pt x="7" y="132"/>
                  </a:lnTo>
                  <a:lnTo>
                    <a:pt x="15" y="135"/>
                  </a:lnTo>
                  <a:lnTo>
                    <a:pt x="22" y="139"/>
                  </a:lnTo>
                  <a:lnTo>
                    <a:pt x="27" y="147"/>
                  </a:lnTo>
                  <a:lnTo>
                    <a:pt x="31" y="160"/>
                  </a:lnTo>
                  <a:lnTo>
                    <a:pt x="31" y="101"/>
                  </a:lnTo>
                  <a:lnTo>
                    <a:pt x="29" y="101"/>
                  </a:lnTo>
                  <a:lnTo>
                    <a:pt x="23" y="99"/>
                  </a:lnTo>
                  <a:lnTo>
                    <a:pt x="16" y="97"/>
                  </a:lnTo>
                  <a:lnTo>
                    <a:pt x="8" y="91"/>
                  </a:lnTo>
                  <a:lnTo>
                    <a:pt x="3" y="83"/>
                  </a:lnTo>
                  <a:lnTo>
                    <a:pt x="0" y="70"/>
                  </a:lnTo>
                  <a:lnTo>
                    <a:pt x="3" y="70"/>
                  </a:lnTo>
                  <a:lnTo>
                    <a:pt x="7" y="71"/>
                  </a:lnTo>
                  <a:lnTo>
                    <a:pt x="15" y="74"/>
                  </a:lnTo>
                  <a:lnTo>
                    <a:pt x="22" y="78"/>
                  </a:lnTo>
                  <a:lnTo>
                    <a:pt x="27" y="86"/>
                  </a:lnTo>
                  <a:lnTo>
                    <a:pt x="31" y="97"/>
                  </a:lnTo>
                  <a:lnTo>
                    <a:pt x="31" y="31"/>
                  </a:lnTo>
                  <a:lnTo>
                    <a:pt x="31" y="28"/>
                  </a:lnTo>
                  <a:lnTo>
                    <a:pt x="33" y="23"/>
                  </a:lnTo>
                  <a:lnTo>
                    <a:pt x="35" y="15"/>
                  </a:lnTo>
                  <a:lnTo>
                    <a:pt x="41" y="8"/>
                  </a:lnTo>
                  <a:lnTo>
                    <a:pt x="50" y="2"/>
                  </a:lnTo>
                  <a:lnTo>
                    <a:pt x="62" y="0"/>
                  </a:lnTo>
                  <a:lnTo>
                    <a:pt x="62" y="2"/>
                  </a:lnTo>
                  <a:lnTo>
                    <a:pt x="61" y="8"/>
                  </a:lnTo>
                  <a:lnTo>
                    <a:pt x="58" y="15"/>
                  </a:lnTo>
                  <a:lnTo>
                    <a:pt x="53" y="23"/>
                  </a:lnTo>
                  <a:lnTo>
                    <a:pt x="46" y="28"/>
                  </a:lnTo>
                  <a:lnTo>
                    <a:pt x="35" y="31"/>
                  </a:lnTo>
                  <a:lnTo>
                    <a:pt x="35" y="78"/>
                  </a:lnTo>
                  <a:lnTo>
                    <a:pt x="35" y="75"/>
                  </a:lnTo>
                  <a:lnTo>
                    <a:pt x="37" y="70"/>
                  </a:lnTo>
                  <a:lnTo>
                    <a:pt x="39" y="62"/>
                  </a:lnTo>
                  <a:lnTo>
                    <a:pt x="45" y="55"/>
                  </a:lnTo>
                  <a:lnTo>
                    <a:pt x="54" y="48"/>
                  </a:lnTo>
                  <a:lnTo>
                    <a:pt x="66" y="47"/>
                  </a:lnTo>
                  <a:lnTo>
                    <a:pt x="68" y="48"/>
                  </a:lnTo>
                  <a:lnTo>
                    <a:pt x="68" y="52"/>
                  </a:lnTo>
                  <a:lnTo>
                    <a:pt x="66" y="59"/>
                  </a:lnTo>
                  <a:lnTo>
                    <a:pt x="64" y="66"/>
                  </a:lnTo>
                  <a:lnTo>
                    <a:pt x="58" y="72"/>
                  </a:lnTo>
                  <a:lnTo>
                    <a:pt x="50" y="78"/>
                  </a:lnTo>
                  <a:lnTo>
                    <a:pt x="35" y="82"/>
                  </a:lnTo>
                  <a:lnTo>
                    <a:pt x="35" y="144"/>
                  </a:lnTo>
                  <a:lnTo>
                    <a:pt x="35" y="143"/>
                  </a:lnTo>
                  <a:lnTo>
                    <a:pt x="37" y="139"/>
                  </a:lnTo>
                  <a:lnTo>
                    <a:pt x="38" y="132"/>
                  </a:lnTo>
                  <a:lnTo>
                    <a:pt x="42" y="126"/>
                  </a:lnTo>
                  <a:lnTo>
                    <a:pt x="49" y="122"/>
                  </a:lnTo>
                  <a:lnTo>
                    <a:pt x="58" y="121"/>
                  </a:lnTo>
                  <a:lnTo>
                    <a:pt x="60" y="122"/>
                  </a:lnTo>
                  <a:lnTo>
                    <a:pt x="60" y="126"/>
                  </a:lnTo>
                  <a:lnTo>
                    <a:pt x="58" y="133"/>
                  </a:lnTo>
                  <a:lnTo>
                    <a:pt x="56" y="139"/>
                  </a:lnTo>
                  <a:lnTo>
                    <a:pt x="47" y="144"/>
                  </a:lnTo>
                  <a:lnTo>
                    <a:pt x="35" y="148"/>
                  </a:lnTo>
                  <a:lnTo>
                    <a:pt x="35" y="257"/>
                  </a:lnTo>
                  <a:lnTo>
                    <a:pt x="31" y="257"/>
                  </a:lnTo>
                  <a:close/>
                </a:path>
              </a:pathLst>
            </a:custGeom>
            <a:solidFill>
              <a:srgbClr val="D7D7D7"/>
            </a:solidFill>
            <a:ln w="0">
              <a:solidFill>
                <a:srgbClr val="D7D7D7"/>
              </a:solidFill>
              <a:prstDash val="solid"/>
              <a:round/>
              <a:headEnd/>
              <a:tailEnd/>
            </a:ln>
          </p:spPr>
          <p:txBody>
            <a:bodyPr/>
            <a:lstStyle/>
            <a:p>
              <a:endParaRPr lang="en-US"/>
            </a:p>
          </p:txBody>
        </p:sp>
        <p:sp>
          <p:nvSpPr>
            <p:cNvPr id="1042" name="Freeform 18"/>
            <p:cNvSpPr>
              <a:spLocks/>
            </p:cNvSpPr>
            <p:nvPr/>
          </p:nvSpPr>
          <p:spPr bwMode="gray">
            <a:xfrm>
              <a:off x="1672" y="164"/>
              <a:ext cx="111" cy="425"/>
            </a:xfrm>
            <a:custGeom>
              <a:avLst/>
              <a:gdLst/>
              <a:ahLst/>
              <a:cxnLst>
                <a:cxn ang="0">
                  <a:pos x="52" y="272"/>
                </a:cxn>
                <a:cxn ang="0">
                  <a:pos x="44" y="270"/>
                </a:cxn>
                <a:cxn ang="0">
                  <a:pos x="26" y="265"/>
                </a:cxn>
                <a:cxn ang="0">
                  <a:pos x="8" y="249"/>
                </a:cxn>
                <a:cxn ang="0">
                  <a:pos x="0" y="219"/>
                </a:cxn>
                <a:cxn ang="0">
                  <a:pos x="8" y="219"/>
                </a:cxn>
                <a:cxn ang="0">
                  <a:pos x="25" y="223"/>
                </a:cxn>
                <a:cxn ang="0">
                  <a:pos x="41" y="235"/>
                </a:cxn>
                <a:cxn ang="0">
                  <a:pos x="52" y="265"/>
                </a:cxn>
                <a:cxn ang="0">
                  <a:pos x="50" y="168"/>
                </a:cxn>
                <a:cxn ang="0">
                  <a:pos x="35" y="165"/>
                </a:cxn>
                <a:cxn ang="0">
                  <a:pos x="17" y="156"/>
                </a:cxn>
                <a:cxn ang="0">
                  <a:pos x="3" y="134"/>
                </a:cxn>
                <a:cxn ang="0">
                  <a:pos x="3" y="116"/>
                </a:cxn>
                <a:cxn ang="0">
                  <a:pos x="19" y="120"/>
                </a:cxn>
                <a:cxn ang="0">
                  <a:pos x="39" y="133"/>
                </a:cxn>
                <a:cxn ang="0">
                  <a:pos x="52" y="161"/>
                </a:cxn>
                <a:cxn ang="0">
                  <a:pos x="53" y="50"/>
                </a:cxn>
                <a:cxn ang="0">
                  <a:pos x="54" y="36"/>
                </a:cxn>
                <a:cxn ang="0">
                  <a:pos x="65" y="17"/>
                </a:cxn>
                <a:cxn ang="0">
                  <a:pos x="87" y="3"/>
                </a:cxn>
                <a:cxn ang="0">
                  <a:pos x="103" y="3"/>
                </a:cxn>
                <a:cxn ang="0">
                  <a:pos x="99" y="21"/>
                </a:cxn>
                <a:cxn ang="0">
                  <a:pos x="84" y="42"/>
                </a:cxn>
                <a:cxn ang="0">
                  <a:pos x="58" y="52"/>
                </a:cxn>
                <a:cxn ang="0">
                  <a:pos x="58" y="127"/>
                </a:cxn>
                <a:cxn ang="0">
                  <a:pos x="61" y="112"/>
                </a:cxn>
                <a:cxn ang="0">
                  <a:pos x="72" y="94"/>
                </a:cxn>
                <a:cxn ang="0">
                  <a:pos x="93" y="80"/>
                </a:cxn>
                <a:cxn ang="0">
                  <a:pos x="111" y="80"/>
                </a:cxn>
                <a:cxn ang="0">
                  <a:pos x="111" y="91"/>
                </a:cxn>
                <a:cxn ang="0">
                  <a:pos x="107" y="108"/>
                </a:cxn>
                <a:cxn ang="0">
                  <a:pos x="91" y="126"/>
                </a:cxn>
                <a:cxn ang="0">
                  <a:pos x="58" y="135"/>
                </a:cxn>
                <a:cxn ang="0">
                  <a:pos x="58" y="236"/>
                </a:cxn>
                <a:cxn ang="0">
                  <a:pos x="61" y="223"/>
                </a:cxn>
                <a:cxn ang="0">
                  <a:pos x="73" y="208"/>
                </a:cxn>
                <a:cxn ang="0">
                  <a:pos x="97" y="200"/>
                </a:cxn>
                <a:cxn ang="0">
                  <a:pos x="99" y="207"/>
                </a:cxn>
                <a:cxn ang="0">
                  <a:pos x="97" y="220"/>
                </a:cxn>
                <a:cxn ang="0">
                  <a:pos x="87" y="235"/>
                </a:cxn>
                <a:cxn ang="0">
                  <a:pos x="58" y="245"/>
                </a:cxn>
                <a:cxn ang="0">
                  <a:pos x="52" y="425"/>
                </a:cxn>
              </a:cxnLst>
              <a:rect l="0" t="0" r="r" b="b"/>
              <a:pathLst>
                <a:path w="111" h="425">
                  <a:moveTo>
                    <a:pt x="52" y="425"/>
                  </a:moveTo>
                  <a:lnTo>
                    <a:pt x="52" y="272"/>
                  </a:lnTo>
                  <a:lnTo>
                    <a:pt x="50" y="270"/>
                  </a:lnTo>
                  <a:lnTo>
                    <a:pt x="44" y="270"/>
                  </a:lnTo>
                  <a:lnTo>
                    <a:pt x="35" y="269"/>
                  </a:lnTo>
                  <a:lnTo>
                    <a:pt x="26" y="265"/>
                  </a:lnTo>
                  <a:lnTo>
                    <a:pt x="17" y="258"/>
                  </a:lnTo>
                  <a:lnTo>
                    <a:pt x="8" y="249"/>
                  </a:lnTo>
                  <a:lnTo>
                    <a:pt x="3" y="236"/>
                  </a:lnTo>
                  <a:lnTo>
                    <a:pt x="0" y="219"/>
                  </a:lnTo>
                  <a:lnTo>
                    <a:pt x="3" y="219"/>
                  </a:lnTo>
                  <a:lnTo>
                    <a:pt x="8" y="219"/>
                  </a:lnTo>
                  <a:lnTo>
                    <a:pt x="15" y="220"/>
                  </a:lnTo>
                  <a:lnTo>
                    <a:pt x="25" y="223"/>
                  </a:lnTo>
                  <a:lnTo>
                    <a:pt x="33" y="227"/>
                  </a:lnTo>
                  <a:lnTo>
                    <a:pt x="41" y="235"/>
                  </a:lnTo>
                  <a:lnTo>
                    <a:pt x="48" y="247"/>
                  </a:lnTo>
                  <a:lnTo>
                    <a:pt x="52" y="265"/>
                  </a:lnTo>
                  <a:lnTo>
                    <a:pt x="52" y="168"/>
                  </a:lnTo>
                  <a:lnTo>
                    <a:pt x="50" y="168"/>
                  </a:lnTo>
                  <a:lnTo>
                    <a:pt x="44" y="168"/>
                  </a:lnTo>
                  <a:lnTo>
                    <a:pt x="35" y="165"/>
                  </a:lnTo>
                  <a:lnTo>
                    <a:pt x="26" y="161"/>
                  </a:lnTo>
                  <a:lnTo>
                    <a:pt x="17" y="156"/>
                  </a:lnTo>
                  <a:lnTo>
                    <a:pt x="8" y="146"/>
                  </a:lnTo>
                  <a:lnTo>
                    <a:pt x="3" y="134"/>
                  </a:lnTo>
                  <a:lnTo>
                    <a:pt x="0" y="116"/>
                  </a:lnTo>
                  <a:lnTo>
                    <a:pt x="3" y="116"/>
                  </a:lnTo>
                  <a:lnTo>
                    <a:pt x="10" y="118"/>
                  </a:lnTo>
                  <a:lnTo>
                    <a:pt x="19" y="120"/>
                  </a:lnTo>
                  <a:lnTo>
                    <a:pt x="29" y="125"/>
                  </a:lnTo>
                  <a:lnTo>
                    <a:pt x="39" y="133"/>
                  </a:lnTo>
                  <a:lnTo>
                    <a:pt x="48" y="145"/>
                  </a:lnTo>
                  <a:lnTo>
                    <a:pt x="52" y="161"/>
                  </a:lnTo>
                  <a:lnTo>
                    <a:pt x="52" y="52"/>
                  </a:lnTo>
                  <a:lnTo>
                    <a:pt x="53" y="50"/>
                  </a:lnTo>
                  <a:lnTo>
                    <a:pt x="53" y="44"/>
                  </a:lnTo>
                  <a:lnTo>
                    <a:pt x="54" y="36"/>
                  </a:lnTo>
                  <a:lnTo>
                    <a:pt x="58" y="26"/>
                  </a:lnTo>
                  <a:lnTo>
                    <a:pt x="65" y="17"/>
                  </a:lnTo>
                  <a:lnTo>
                    <a:pt x="75" y="9"/>
                  </a:lnTo>
                  <a:lnTo>
                    <a:pt x="87" y="3"/>
                  </a:lnTo>
                  <a:lnTo>
                    <a:pt x="104" y="0"/>
                  </a:lnTo>
                  <a:lnTo>
                    <a:pt x="103" y="3"/>
                  </a:lnTo>
                  <a:lnTo>
                    <a:pt x="102" y="11"/>
                  </a:lnTo>
                  <a:lnTo>
                    <a:pt x="99" y="21"/>
                  </a:lnTo>
                  <a:lnTo>
                    <a:pt x="92" y="32"/>
                  </a:lnTo>
                  <a:lnTo>
                    <a:pt x="84" y="42"/>
                  </a:lnTo>
                  <a:lnTo>
                    <a:pt x="73" y="49"/>
                  </a:lnTo>
                  <a:lnTo>
                    <a:pt x="58" y="52"/>
                  </a:lnTo>
                  <a:lnTo>
                    <a:pt x="58" y="130"/>
                  </a:lnTo>
                  <a:lnTo>
                    <a:pt x="58" y="127"/>
                  </a:lnTo>
                  <a:lnTo>
                    <a:pt x="60" y="122"/>
                  </a:lnTo>
                  <a:lnTo>
                    <a:pt x="61" y="112"/>
                  </a:lnTo>
                  <a:lnTo>
                    <a:pt x="65" y="103"/>
                  </a:lnTo>
                  <a:lnTo>
                    <a:pt x="72" y="94"/>
                  </a:lnTo>
                  <a:lnTo>
                    <a:pt x="80" y="85"/>
                  </a:lnTo>
                  <a:lnTo>
                    <a:pt x="93" y="80"/>
                  </a:lnTo>
                  <a:lnTo>
                    <a:pt x="110" y="77"/>
                  </a:lnTo>
                  <a:lnTo>
                    <a:pt x="111" y="80"/>
                  </a:lnTo>
                  <a:lnTo>
                    <a:pt x="111" y="84"/>
                  </a:lnTo>
                  <a:lnTo>
                    <a:pt x="111" y="91"/>
                  </a:lnTo>
                  <a:lnTo>
                    <a:pt x="110" y="100"/>
                  </a:lnTo>
                  <a:lnTo>
                    <a:pt x="107" y="108"/>
                  </a:lnTo>
                  <a:lnTo>
                    <a:pt x="100" y="118"/>
                  </a:lnTo>
                  <a:lnTo>
                    <a:pt x="91" y="126"/>
                  </a:lnTo>
                  <a:lnTo>
                    <a:pt x="77" y="133"/>
                  </a:lnTo>
                  <a:lnTo>
                    <a:pt x="58" y="135"/>
                  </a:lnTo>
                  <a:lnTo>
                    <a:pt x="58" y="239"/>
                  </a:lnTo>
                  <a:lnTo>
                    <a:pt x="58" y="236"/>
                  </a:lnTo>
                  <a:lnTo>
                    <a:pt x="60" y="231"/>
                  </a:lnTo>
                  <a:lnTo>
                    <a:pt x="61" y="223"/>
                  </a:lnTo>
                  <a:lnTo>
                    <a:pt x="66" y="215"/>
                  </a:lnTo>
                  <a:lnTo>
                    <a:pt x="73" y="208"/>
                  </a:lnTo>
                  <a:lnTo>
                    <a:pt x="83" y="203"/>
                  </a:lnTo>
                  <a:lnTo>
                    <a:pt x="97" y="200"/>
                  </a:lnTo>
                  <a:lnTo>
                    <a:pt x="97" y="201"/>
                  </a:lnTo>
                  <a:lnTo>
                    <a:pt x="99" y="207"/>
                  </a:lnTo>
                  <a:lnTo>
                    <a:pt x="99" y="212"/>
                  </a:lnTo>
                  <a:lnTo>
                    <a:pt x="97" y="220"/>
                  </a:lnTo>
                  <a:lnTo>
                    <a:pt x="93" y="228"/>
                  </a:lnTo>
                  <a:lnTo>
                    <a:pt x="87" y="235"/>
                  </a:lnTo>
                  <a:lnTo>
                    <a:pt x="75" y="242"/>
                  </a:lnTo>
                  <a:lnTo>
                    <a:pt x="58" y="245"/>
                  </a:lnTo>
                  <a:lnTo>
                    <a:pt x="58" y="425"/>
                  </a:lnTo>
                  <a:lnTo>
                    <a:pt x="52" y="425"/>
                  </a:lnTo>
                  <a:close/>
                </a:path>
              </a:pathLst>
            </a:custGeom>
            <a:solidFill>
              <a:srgbClr val="D7D7D7"/>
            </a:solidFill>
            <a:ln w="0">
              <a:solidFill>
                <a:srgbClr val="D7D7D7"/>
              </a:solidFill>
              <a:prstDash val="solid"/>
              <a:round/>
              <a:headEnd/>
              <a:tailEnd/>
            </a:ln>
          </p:spPr>
          <p:txBody>
            <a:bodyPr/>
            <a:lstStyle/>
            <a:p>
              <a:endParaRPr lang="en-US"/>
            </a:p>
          </p:txBody>
        </p:sp>
        <p:sp>
          <p:nvSpPr>
            <p:cNvPr id="1043" name="Freeform 19"/>
            <p:cNvSpPr>
              <a:spLocks/>
            </p:cNvSpPr>
            <p:nvPr/>
          </p:nvSpPr>
          <p:spPr bwMode="gray">
            <a:xfrm>
              <a:off x="2065" y="361"/>
              <a:ext cx="100" cy="228"/>
            </a:xfrm>
            <a:custGeom>
              <a:avLst/>
              <a:gdLst/>
              <a:ahLst/>
              <a:cxnLst>
                <a:cxn ang="0">
                  <a:pos x="52" y="176"/>
                </a:cxn>
                <a:cxn ang="0">
                  <a:pos x="59" y="176"/>
                </a:cxn>
                <a:cxn ang="0">
                  <a:pos x="74" y="169"/>
                </a:cxn>
                <a:cxn ang="0">
                  <a:pos x="86" y="154"/>
                </a:cxn>
                <a:cxn ang="0">
                  <a:pos x="86" y="141"/>
                </a:cxn>
                <a:cxn ang="0">
                  <a:pos x="74" y="143"/>
                </a:cxn>
                <a:cxn ang="0">
                  <a:pos x="58" y="158"/>
                </a:cxn>
                <a:cxn ang="0">
                  <a:pos x="52" y="118"/>
                </a:cxn>
                <a:cxn ang="0">
                  <a:pos x="61" y="116"/>
                </a:cxn>
                <a:cxn ang="0">
                  <a:pos x="78" y="110"/>
                </a:cxn>
                <a:cxn ang="0">
                  <a:pos x="92" y="92"/>
                </a:cxn>
                <a:cxn ang="0">
                  <a:pos x="92" y="77"/>
                </a:cxn>
                <a:cxn ang="0">
                  <a:pos x="81" y="79"/>
                </a:cxn>
                <a:cxn ang="0">
                  <a:pos x="65" y="88"/>
                </a:cxn>
                <a:cxn ang="0">
                  <a:pos x="52" y="115"/>
                </a:cxn>
                <a:cxn ang="0">
                  <a:pos x="55" y="48"/>
                </a:cxn>
                <a:cxn ang="0">
                  <a:pos x="67" y="45"/>
                </a:cxn>
                <a:cxn ang="0">
                  <a:pos x="85" y="37"/>
                </a:cxn>
                <a:cxn ang="0">
                  <a:pos x="97" y="17"/>
                </a:cxn>
                <a:cxn ang="0">
                  <a:pos x="97" y="0"/>
                </a:cxn>
                <a:cxn ang="0">
                  <a:pos x="83" y="3"/>
                </a:cxn>
                <a:cxn ang="0">
                  <a:pos x="65" y="14"/>
                </a:cxn>
                <a:cxn ang="0">
                  <a:pos x="50" y="45"/>
                </a:cxn>
                <a:cxn ang="0">
                  <a:pos x="47" y="35"/>
                </a:cxn>
                <a:cxn ang="0">
                  <a:pos x="38" y="18"/>
                </a:cxn>
                <a:cxn ang="0">
                  <a:pos x="16" y="3"/>
                </a:cxn>
                <a:cxn ang="0">
                  <a:pos x="1" y="3"/>
                </a:cxn>
                <a:cxn ang="0">
                  <a:pos x="5" y="19"/>
                </a:cxn>
                <a:cxn ang="0">
                  <a:pos x="19" y="38"/>
                </a:cxn>
                <a:cxn ang="0">
                  <a:pos x="47" y="48"/>
                </a:cxn>
                <a:cxn ang="0">
                  <a:pos x="47" y="132"/>
                </a:cxn>
                <a:cxn ang="0">
                  <a:pos x="42" y="118"/>
                </a:cxn>
                <a:cxn ang="0">
                  <a:pos x="25" y="103"/>
                </a:cxn>
                <a:cxn ang="0">
                  <a:pos x="12" y="103"/>
                </a:cxn>
                <a:cxn ang="0">
                  <a:pos x="16" y="116"/>
                </a:cxn>
                <a:cxn ang="0">
                  <a:pos x="25" y="132"/>
                </a:cxn>
                <a:cxn ang="0">
                  <a:pos x="47" y="141"/>
                </a:cxn>
                <a:cxn ang="0">
                  <a:pos x="52" y="228"/>
                </a:cxn>
              </a:cxnLst>
              <a:rect l="0" t="0" r="r" b="b"/>
              <a:pathLst>
                <a:path w="100" h="228">
                  <a:moveTo>
                    <a:pt x="52" y="228"/>
                  </a:moveTo>
                  <a:lnTo>
                    <a:pt x="52" y="176"/>
                  </a:lnTo>
                  <a:lnTo>
                    <a:pt x="55" y="176"/>
                  </a:lnTo>
                  <a:lnTo>
                    <a:pt x="59" y="176"/>
                  </a:lnTo>
                  <a:lnTo>
                    <a:pt x="67" y="173"/>
                  </a:lnTo>
                  <a:lnTo>
                    <a:pt x="74" y="169"/>
                  </a:lnTo>
                  <a:lnTo>
                    <a:pt x="81" y="163"/>
                  </a:lnTo>
                  <a:lnTo>
                    <a:pt x="86" y="154"/>
                  </a:lnTo>
                  <a:lnTo>
                    <a:pt x="88" y="141"/>
                  </a:lnTo>
                  <a:lnTo>
                    <a:pt x="86" y="141"/>
                  </a:lnTo>
                  <a:lnTo>
                    <a:pt x="81" y="142"/>
                  </a:lnTo>
                  <a:lnTo>
                    <a:pt x="74" y="143"/>
                  </a:lnTo>
                  <a:lnTo>
                    <a:pt x="66" y="149"/>
                  </a:lnTo>
                  <a:lnTo>
                    <a:pt x="58" y="158"/>
                  </a:lnTo>
                  <a:lnTo>
                    <a:pt x="52" y="173"/>
                  </a:lnTo>
                  <a:lnTo>
                    <a:pt x="52" y="118"/>
                  </a:lnTo>
                  <a:lnTo>
                    <a:pt x="55" y="118"/>
                  </a:lnTo>
                  <a:lnTo>
                    <a:pt x="61" y="116"/>
                  </a:lnTo>
                  <a:lnTo>
                    <a:pt x="69" y="115"/>
                  </a:lnTo>
                  <a:lnTo>
                    <a:pt x="78" y="110"/>
                  </a:lnTo>
                  <a:lnTo>
                    <a:pt x="86" y="103"/>
                  </a:lnTo>
                  <a:lnTo>
                    <a:pt x="92" y="92"/>
                  </a:lnTo>
                  <a:lnTo>
                    <a:pt x="94" y="77"/>
                  </a:lnTo>
                  <a:lnTo>
                    <a:pt x="92" y="77"/>
                  </a:lnTo>
                  <a:lnTo>
                    <a:pt x="88" y="77"/>
                  </a:lnTo>
                  <a:lnTo>
                    <a:pt x="81" y="79"/>
                  </a:lnTo>
                  <a:lnTo>
                    <a:pt x="73" y="81"/>
                  </a:lnTo>
                  <a:lnTo>
                    <a:pt x="65" y="88"/>
                  </a:lnTo>
                  <a:lnTo>
                    <a:pt x="58" y="99"/>
                  </a:lnTo>
                  <a:lnTo>
                    <a:pt x="52" y="115"/>
                  </a:lnTo>
                  <a:lnTo>
                    <a:pt x="52" y="48"/>
                  </a:lnTo>
                  <a:lnTo>
                    <a:pt x="55" y="48"/>
                  </a:lnTo>
                  <a:lnTo>
                    <a:pt x="61" y="48"/>
                  </a:lnTo>
                  <a:lnTo>
                    <a:pt x="67" y="45"/>
                  </a:lnTo>
                  <a:lnTo>
                    <a:pt x="77" y="42"/>
                  </a:lnTo>
                  <a:lnTo>
                    <a:pt x="85" y="37"/>
                  </a:lnTo>
                  <a:lnTo>
                    <a:pt x="92" y="27"/>
                  </a:lnTo>
                  <a:lnTo>
                    <a:pt x="97" y="17"/>
                  </a:lnTo>
                  <a:lnTo>
                    <a:pt x="100" y="0"/>
                  </a:lnTo>
                  <a:lnTo>
                    <a:pt x="97" y="0"/>
                  </a:lnTo>
                  <a:lnTo>
                    <a:pt x="92" y="0"/>
                  </a:lnTo>
                  <a:lnTo>
                    <a:pt x="83" y="3"/>
                  </a:lnTo>
                  <a:lnTo>
                    <a:pt x="74" y="7"/>
                  </a:lnTo>
                  <a:lnTo>
                    <a:pt x="65" y="14"/>
                  </a:lnTo>
                  <a:lnTo>
                    <a:pt x="56" y="27"/>
                  </a:lnTo>
                  <a:lnTo>
                    <a:pt x="50" y="45"/>
                  </a:lnTo>
                  <a:lnTo>
                    <a:pt x="50" y="42"/>
                  </a:lnTo>
                  <a:lnTo>
                    <a:pt x="47" y="35"/>
                  </a:lnTo>
                  <a:lnTo>
                    <a:pt x="43" y="27"/>
                  </a:lnTo>
                  <a:lnTo>
                    <a:pt x="38" y="18"/>
                  </a:lnTo>
                  <a:lnTo>
                    <a:pt x="28" y="10"/>
                  </a:lnTo>
                  <a:lnTo>
                    <a:pt x="16" y="3"/>
                  </a:lnTo>
                  <a:lnTo>
                    <a:pt x="0" y="0"/>
                  </a:lnTo>
                  <a:lnTo>
                    <a:pt x="1" y="3"/>
                  </a:lnTo>
                  <a:lnTo>
                    <a:pt x="3" y="10"/>
                  </a:lnTo>
                  <a:lnTo>
                    <a:pt x="5" y="19"/>
                  </a:lnTo>
                  <a:lnTo>
                    <a:pt x="11" y="29"/>
                  </a:lnTo>
                  <a:lnTo>
                    <a:pt x="19" y="38"/>
                  </a:lnTo>
                  <a:lnTo>
                    <a:pt x="31" y="45"/>
                  </a:lnTo>
                  <a:lnTo>
                    <a:pt x="47" y="48"/>
                  </a:lnTo>
                  <a:lnTo>
                    <a:pt x="47" y="135"/>
                  </a:lnTo>
                  <a:lnTo>
                    <a:pt x="47" y="132"/>
                  </a:lnTo>
                  <a:lnTo>
                    <a:pt x="46" y="126"/>
                  </a:lnTo>
                  <a:lnTo>
                    <a:pt x="42" y="118"/>
                  </a:lnTo>
                  <a:lnTo>
                    <a:pt x="35" y="110"/>
                  </a:lnTo>
                  <a:lnTo>
                    <a:pt x="25" y="103"/>
                  </a:lnTo>
                  <a:lnTo>
                    <a:pt x="12" y="100"/>
                  </a:lnTo>
                  <a:lnTo>
                    <a:pt x="12" y="103"/>
                  </a:lnTo>
                  <a:lnTo>
                    <a:pt x="13" y="108"/>
                  </a:lnTo>
                  <a:lnTo>
                    <a:pt x="16" y="116"/>
                  </a:lnTo>
                  <a:lnTo>
                    <a:pt x="20" y="124"/>
                  </a:lnTo>
                  <a:lnTo>
                    <a:pt x="25" y="132"/>
                  </a:lnTo>
                  <a:lnTo>
                    <a:pt x="35" y="139"/>
                  </a:lnTo>
                  <a:lnTo>
                    <a:pt x="47" y="141"/>
                  </a:lnTo>
                  <a:lnTo>
                    <a:pt x="47" y="228"/>
                  </a:lnTo>
                  <a:lnTo>
                    <a:pt x="52" y="228"/>
                  </a:lnTo>
                  <a:close/>
                </a:path>
              </a:pathLst>
            </a:custGeom>
            <a:solidFill>
              <a:srgbClr val="D7D7D7"/>
            </a:solidFill>
            <a:ln w="0">
              <a:solidFill>
                <a:srgbClr val="D7D7D7"/>
              </a:solidFill>
              <a:prstDash val="solid"/>
              <a:round/>
              <a:headEnd/>
              <a:tailEnd/>
            </a:ln>
          </p:spPr>
          <p:txBody>
            <a:bodyPr/>
            <a:lstStyle/>
            <a:p>
              <a:endParaRPr lang="en-US"/>
            </a:p>
          </p:txBody>
        </p:sp>
        <p:sp>
          <p:nvSpPr>
            <p:cNvPr id="1044" name="Freeform 20"/>
            <p:cNvSpPr>
              <a:spLocks/>
            </p:cNvSpPr>
            <p:nvPr/>
          </p:nvSpPr>
          <p:spPr bwMode="gray">
            <a:xfrm>
              <a:off x="2921" y="361"/>
              <a:ext cx="100" cy="228"/>
            </a:xfrm>
            <a:custGeom>
              <a:avLst/>
              <a:gdLst/>
              <a:ahLst/>
              <a:cxnLst>
                <a:cxn ang="0">
                  <a:pos x="53" y="176"/>
                </a:cxn>
                <a:cxn ang="0">
                  <a:pos x="60" y="176"/>
                </a:cxn>
                <a:cxn ang="0">
                  <a:pos x="74" y="169"/>
                </a:cxn>
                <a:cxn ang="0">
                  <a:pos x="87" y="154"/>
                </a:cxn>
                <a:cxn ang="0">
                  <a:pos x="87" y="141"/>
                </a:cxn>
                <a:cxn ang="0">
                  <a:pos x="74" y="143"/>
                </a:cxn>
                <a:cxn ang="0">
                  <a:pos x="60" y="158"/>
                </a:cxn>
                <a:cxn ang="0">
                  <a:pos x="53" y="118"/>
                </a:cxn>
                <a:cxn ang="0">
                  <a:pos x="61" y="116"/>
                </a:cxn>
                <a:cxn ang="0">
                  <a:pos x="78" y="110"/>
                </a:cxn>
                <a:cxn ang="0">
                  <a:pos x="92" y="92"/>
                </a:cxn>
                <a:cxn ang="0">
                  <a:pos x="92" y="77"/>
                </a:cxn>
                <a:cxn ang="0">
                  <a:pos x="81" y="79"/>
                </a:cxn>
                <a:cxn ang="0">
                  <a:pos x="65" y="88"/>
                </a:cxn>
                <a:cxn ang="0">
                  <a:pos x="53" y="115"/>
                </a:cxn>
                <a:cxn ang="0">
                  <a:pos x="56" y="48"/>
                </a:cxn>
                <a:cxn ang="0">
                  <a:pos x="68" y="45"/>
                </a:cxn>
                <a:cxn ang="0">
                  <a:pos x="85" y="37"/>
                </a:cxn>
                <a:cxn ang="0">
                  <a:pos x="97" y="17"/>
                </a:cxn>
                <a:cxn ang="0">
                  <a:pos x="97" y="0"/>
                </a:cxn>
                <a:cxn ang="0">
                  <a:pos x="84" y="3"/>
                </a:cxn>
                <a:cxn ang="0">
                  <a:pos x="65" y="14"/>
                </a:cxn>
                <a:cxn ang="0">
                  <a:pos x="50" y="45"/>
                </a:cxn>
                <a:cxn ang="0">
                  <a:pos x="47" y="35"/>
                </a:cxn>
                <a:cxn ang="0">
                  <a:pos x="38" y="18"/>
                </a:cxn>
                <a:cxn ang="0">
                  <a:pos x="16" y="3"/>
                </a:cxn>
                <a:cxn ang="0">
                  <a:pos x="2" y="3"/>
                </a:cxn>
                <a:cxn ang="0">
                  <a:pos x="6" y="19"/>
                </a:cxn>
                <a:cxn ang="0">
                  <a:pos x="19" y="38"/>
                </a:cxn>
                <a:cxn ang="0">
                  <a:pos x="47" y="48"/>
                </a:cxn>
                <a:cxn ang="0">
                  <a:pos x="47" y="132"/>
                </a:cxn>
                <a:cxn ang="0">
                  <a:pos x="42" y="118"/>
                </a:cxn>
                <a:cxn ang="0">
                  <a:pos x="26" y="103"/>
                </a:cxn>
                <a:cxn ang="0">
                  <a:pos x="12" y="103"/>
                </a:cxn>
                <a:cxn ang="0">
                  <a:pos x="16" y="116"/>
                </a:cxn>
                <a:cxn ang="0">
                  <a:pos x="26" y="132"/>
                </a:cxn>
                <a:cxn ang="0">
                  <a:pos x="47" y="141"/>
                </a:cxn>
                <a:cxn ang="0">
                  <a:pos x="53" y="228"/>
                </a:cxn>
              </a:cxnLst>
              <a:rect l="0" t="0" r="r" b="b"/>
              <a:pathLst>
                <a:path w="100" h="228">
                  <a:moveTo>
                    <a:pt x="53" y="228"/>
                  </a:moveTo>
                  <a:lnTo>
                    <a:pt x="53" y="176"/>
                  </a:lnTo>
                  <a:lnTo>
                    <a:pt x="56" y="176"/>
                  </a:lnTo>
                  <a:lnTo>
                    <a:pt x="60" y="176"/>
                  </a:lnTo>
                  <a:lnTo>
                    <a:pt x="68" y="173"/>
                  </a:lnTo>
                  <a:lnTo>
                    <a:pt x="74" y="169"/>
                  </a:lnTo>
                  <a:lnTo>
                    <a:pt x="81" y="163"/>
                  </a:lnTo>
                  <a:lnTo>
                    <a:pt x="87" y="154"/>
                  </a:lnTo>
                  <a:lnTo>
                    <a:pt x="88" y="141"/>
                  </a:lnTo>
                  <a:lnTo>
                    <a:pt x="87" y="141"/>
                  </a:lnTo>
                  <a:lnTo>
                    <a:pt x="81" y="142"/>
                  </a:lnTo>
                  <a:lnTo>
                    <a:pt x="74" y="143"/>
                  </a:lnTo>
                  <a:lnTo>
                    <a:pt x="66" y="149"/>
                  </a:lnTo>
                  <a:lnTo>
                    <a:pt x="60" y="158"/>
                  </a:lnTo>
                  <a:lnTo>
                    <a:pt x="53" y="173"/>
                  </a:lnTo>
                  <a:lnTo>
                    <a:pt x="53" y="118"/>
                  </a:lnTo>
                  <a:lnTo>
                    <a:pt x="56" y="118"/>
                  </a:lnTo>
                  <a:lnTo>
                    <a:pt x="61" y="116"/>
                  </a:lnTo>
                  <a:lnTo>
                    <a:pt x="69" y="115"/>
                  </a:lnTo>
                  <a:lnTo>
                    <a:pt x="78" y="110"/>
                  </a:lnTo>
                  <a:lnTo>
                    <a:pt x="87" y="103"/>
                  </a:lnTo>
                  <a:lnTo>
                    <a:pt x="92" y="92"/>
                  </a:lnTo>
                  <a:lnTo>
                    <a:pt x="95" y="77"/>
                  </a:lnTo>
                  <a:lnTo>
                    <a:pt x="92" y="77"/>
                  </a:lnTo>
                  <a:lnTo>
                    <a:pt x="88" y="77"/>
                  </a:lnTo>
                  <a:lnTo>
                    <a:pt x="81" y="79"/>
                  </a:lnTo>
                  <a:lnTo>
                    <a:pt x="73" y="81"/>
                  </a:lnTo>
                  <a:lnTo>
                    <a:pt x="65" y="88"/>
                  </a:lnTo>
                  <a:lnTo>
                    <a:pt x="58" y="99"/>
                  </a:lnTo>
                  <a:lnTo>
                    <a:pt x="53" y="115"/>
                  </a:lnTo>
                  <a:lnTo>
                    <a:pt x="53" y="48"/>
                  </a:lnTo>
                  <a:lnTo>
                    <a:pt x="56" y="48"/>
                  </a:lnTo>
                  <a:lnTo>
                    <a:pt x="61" y="48"/>
                  </a:lnTo>
                  <a:lnTo>
                    <a:pt x="68" y="45"/>
                  </a:lnTo>
                  <a:lnTo>
                    <a:pt x="77" y="42"/>
                  </a:lnTo>
                  <a:lnTo>
                    <a:pt x="85" y="37"/>
                  </a:lnTo>
                  <a:lnTo>
                    <a:pt x="93" y="27"/>
                  </a:lnTo>
                  <a:lnTo>
                    <a:pt x="97" y="17"/>
                  </a:lnTo>
                  <a:lnTo>
                    <a:pt x="100" y="0"/>
                  </a:lnTo>
                  <a:lnTo>
                    <a:pt x="97" y="0"/>
                  </a:lnTo>
                  <a:lnTo>
                    <a:pt x="92" y="0"/>
                  </a:lnTo>
                  <a:lnTo>
                    <a:pt x="84" y="3"/>
                  </a:lnTo>
                  <a:lnTo>
                    <a:pt x="74" y="7"/>
                  </a:lnTo>
                  <a:lnTo>
                    <a:pt x="65" y="14"/>
                  </a:lnTo>
                  <a:lnTo>
                    <a:pt x="57" y="27"/>
                  </a:lnTo>
                  <a:lnTo>
                    <a:pt x="50" y="45"/>
                  </a:lnTo>
                  <a:lnTo>
                    <a:pt x="50" y="42"/>
                  </a:lnTo>
                  <a:lnTo>
                    <a:pt x="47" y="35"/>
                  </a:lnTo>
                  <a:lnTo>
                    <a:pt x="43" y="27"/>
                  </a:lnTo>
                  <a:lnTo>
                    <a:pt x="38" y="18"/>
                  </a:lnTo>
                  <a:lnTo>
                    <a:pt x="29" y="10"/>
                  </a:lnTo>
                  <a:lnTo>
                    <a:pt x="16" y="3"/>
                  </a:lnTo>
                  <a:lnTo>
                    <a:pt x="0" y="0"/>
                  </a:lnTo>
                  <a:lnTo>
                    <a:pt x="2" y="3"/>
                  </a:lnTo>
                  <a:lnTo>
                    <a:pt x="3" y="10"/>
                  </a:lnTo>
                  <a:lnTo>
                    <a:pt x="6" y="19"/>
                  </a:lnTo>
                  <a:lnTo>
                    <a:pt x="11" y="29"/>
                  </a:lnTo>
                  <a:lnTo>
                    <a:pt x="19" y="38"/>
                  </a:lnTo>
                  <a:lnTo>
                    <a:pt x="31" y="45"/>
                  </a:lnTo>
                  <a:lnTo>
                    <a:pt x="47" y="48"/>
                  </a:lnTo>
                  <a:lnTo>
                    <a:pt x="47" y="135"/>
                  </a:lnTo>
                  <a:lnTo>
                    <a:pt x="47" y="132"/>
                  </a:lnTo>
                  <a:lnTo>
                    <a:pt x="46" y="126"/>
                  </a:lnTo>
                  <a:lnTo>
                    <a:pt x="42" y="118"/>
                  </a:lnTo>
                  <a:lnTo>
                    <a:pt x="35" y="110"/>
                  </a:lnTo>
                  <a:lnTo>
                    <a:pt x="26" y="103"/>
                  </a:lnTo>
                  <a:lnTo>
                    <a:pt x="12" y="100"/>
                  </a:lnTo>
                  <a:lnTo>
                    <a:pt x="12" y="103"/>
                  </a:lnTo>
                  <a:lnTo>
                    <a:pt x="14" y="108"/>
                  </a:lnTo>
                  <a:lnTo>
                    <a:pt x="16" y="116"/>
                  </a:lnTo>
                  <a:lnTo>
                    <a:pt x="20" y="124"/>
                  </a:lnTo>
                  <a:lnTo>
                    <a:pt x="26" y="132"/>
                  </a:lnTo>
                  <a:lnTo>
                    <a:pt x="35" y="139"/>
                  </a:lnTo>
                  <a:lnTo>
                    <a:pt x="47" y="141"/>
                  </a:lnTo>
                  <a:lnTo>
                    <a:pt x="47" y="228"/>
                  </a:lnTo>
                  <a:lnTo>
                    <a:pt x="53" y="228"/>
                  </a:lnTo>
                  <a:close/>
                </a:path>
              </a:pathLst>
            </a:custGeom>
            <a:solidFill>
              <a:srgbClr val="D7D7D7"/>
            </a:solidFill>
            <a:ln w="0">
              <a:solidFill>
                <a:srgbClr val="D7D7D7"/>
              </a:solidFill>
              <a:prstDash val="solid"/>
              <a:round/>
              <a:headEnd/>
              <a:tailEnd/>
            </a:ln>
          </p:spPr>
          <p:txBody>
            <a:bodyPr/>
            <a:lstStyle/>
            <a:p>
              <a:endParaRPr lang="en-US"/>
            </a:p>
          </p:txBody>
        </p:sp>
        <p:sp>
          <p:nvSpPr>
            <p:cNvPr id="1045" name="Freeform 21"/>
            <p:cNvSpPr>
              <a:spLocks/>
            </p:cNvSpPr>
            <p:nvPr/>
          </p:nvSpPr>
          <p:spPr bwMode="gray">
            <a:xfrm>
              <a:off x="2273" y="187"/>
              <a:ext cx="175" cy="402"/>
            </a:xfrm>
            <a:custGeom>
              <a:avLst/>
              <a:gdLst/>
              <a:ahLst/>
              <a:cxnLst>
                <a:cxn ang="0">
                  <a:pos x="93" y="309"/>
                </a:cxn>
                <a:cxn ang="0">
                  <a:pos x="101" y="309"/>
                </a:cxn>
                <a:cxn ang="0">
                  <a:pos x="118" y="304"/>
                </a:cxn>
                <a:cxn ang="0">
                  <a:pos x="138" y="292"/>
                </a:cxn>
                <a:cxn ang="0">
                  <a:pos x="152" y="266"/>
                </a:cxn>
                <a:cxn ang="0">
                  <a:pos x="152" y="247"/>
                </a:cxn>
                <a:cxn ang="0">
                  <a:pos x="138" y="250"/>
                </a:cxn>
                <a:cxn ang="0">
                  <a:pos x="120" y="259"/>
                </a:cxn>
                <a:cxn ang="0">
                  <a:pos x="99" y="285"/>
                </a:cxn>
                <a:cxn ang="0">
                  <a:pos x="93" y="207"/>
                </a:cxn>
                <a:cxn ang="0">
                  <a:pos x="102" y="205"/>
                </a:cxn>
                <a:cxn ang="0">
                  <a:pos x="122" y="200"/>
                </a:cxn>
                <a:cxn ang="0">
                  <a:pos x="147" y="185"/>
                </a:cxn>
                <a:cxn ang="0">
                  <a:pos x="163" y="155"/>
                </a:cxn>
                <a:cxn ang="0">
                  <a:pos x="163" y="134"/>
                </a:cxn>
                <a:cxn ang="0">
                  <a:pos x="149" y="135"/>
                </a:cxn>
                <a:cxn ang="0">
                  <a:pos x="129" y="142"/>
                </a:cxn>
                <a:cxn ang="0">
                  <a:pos x="107" y="162"/>
                </a:cxn>
                <a:cxn ang="0">
                  <a:pos x="93" y="201"/>
                </a:cxn>
                <a:cxn ang="0">
                  <a:pos x="95" y="83"/>
                </a:cxn>
                <a:cxn ang="0">
                  <a:pos x="110" y="81"/>
                </a:cxn>
                <a:cxn ang="0">
                  <a:pos x="134" y="73"/>
                </a:cxn>
                <a:cxn ang="0">
                  <a:pos x="157" y="54"/>
                </a:cxn>
                <a:cxn ang="0">
                  <a:pos x="174" y="23"/>
                </a:cxn>
                <a:cxn ang="0">
                  <a:pos x="174" y="0"/>
                </a:cxn>
                <a:cxn ang="0">
                  <a:pos x="157" y="2"/>
                </a:cxn>
                <a:cxn ang="0">
                  <a:pos x="133" y="10"/>
                </a:cxn>
                <a:cxn ang="0">
                  <a:pos x="107" y="33"/>
                </a:cxn>
                <a:cxn ang="0">
                  <a:pos x="87" y="77"/>
                </a:cxn>
                <a:cxn ang="0">
                  <a:pos x="85" y="68"/>
                </a:cxn>
                <a:cxn ang="0">
                  <a:pos x="75" y="46"/>
                </a:cxn>
                <a:cxn ang="0">
                  <a:pos x="55" y="21"/>
                </a:cxn>
                <a:cxn ang="0">
                  <a:pos x="22" y="3"/>
                </a:cxn>
                <a:cxn ang="0">
                  <a:pos x="1" y="3"/>
                </a:cxn>
                <a:cxn ang="0">
                  <a:pos x="4" y="18"/>
                </a:cxn>
                <a:cxn ang="0">
                  <a:pos x="12" y="42"/>
                </a:cxn>
                <a:cxn ang="0">
                  <a:pos x="31" y="65"/>
                </a:cxn>
                <a:cxn ang="0">
                  <a:pos x="62" y="81"/>
                </a:cxn>
                <a:cxn ang="0">
                  <a:pos x="82" y="238"/>
                </a:cxn>
                <a:cxn ang="0">
                  <a:pos x="80" y="228"/>
                </a:cxn>
                <a:cxn ang="0">
                  <a:pos x="72" y="207"/>
                </a:cxn>
                <a:cxn ang="0">
                  <a:pos x="55" y="185"/>
                </a:cxn>
                <a:cxn ang="0">
                  <a:pos x="21" y="176"/>
                </a:cxn>
                <a:cxn ang="0">
                  <a:pos x="22" y="185"/>
                </a:cxn>
                <a:cxn ang="0">
                  <a:pos x="28" y="205"/>
                </a:cxn>
                <a:cxn ang="0">
                  <a:pos x="41" y="230"/>
                </a:cxn>
                <a:cxn ang="0">
                  <a:pos x="66" y="246"/>
                </a:cxn>
                <a:cxn ang="0">
                  <a:pos x="82" y="402"/>
                </a:cxn>
              </a:cxnLst>
              <a:rect l="0" t="0" r="r" b="b"/>
              <a:pathLst>
                <a:path w="175" h="402">
                  <a:moveTo>
                    <a:pt x="93" y="402"/>
                  </a:moveTo>
                  <a:lnTo>
                    <a:pt x="93" y="309"/>
                  </a:lnTo>
                  <a:lnTo>
                    <a:pt x="95" y="309"/>
                  </a:lnTo>
                  <a:lnTo>
                    <a:pt x="101" y="309"/>
                  </a:lnTo>
                  <a:lnTo>
                    <a:pt x="109" y="308"/>
                  </a:lnTo>
                  <a:lnTo>
                    <a:pt x="118" y="304"/>
                  </a:lnTo>
                  <a:lnTo>
                    <a:pt x="129" y="298"/>
                  </a:lnTo>
                  <a:lnTo>
                    <a:pt x="138" y="292"/>
                  </a:lnTo>
                  <a:lnTo>
                    <a:pt x="147" y="281"/>
                  </a:lnTo>
                  <a:lnTo>
                    <a:pt x="152" y="266"/>
                  </a:lnTo>
                  <a:lnTo>
                    <a:pt x="155" y="247"/>
                  </a:lnTo>
                  <a:lnTo>
                    <a:pt x="152" y="247"/>
                  </a:lnTo>
                  <a:lnTo>
                    <a:pt x="147" y="249"/>
                  </a:lnTo>
                  <a:lnTo>
                    <a:pt x="138" y="250"/>
                  </a:lnTo>
                  <a:lnTo>
                    <a:pt x="129" y="253"/>
                  </a:lnTo>
                  <a:lnTo>
                    <a:pt x="120" y="259"/>
                  </a:lnTo>
                  <a:lnTo>
                    <a:pt x="109" y="270"/>
                  </a:lnTo>
                  <a:lnTo>
                    <a:pt x="99" y="285"/>
                  </a:lnTo>
                  <a:lnTo>
                    <a:pt x="93" y="304"/>
                  </a:lnTo>
                  <a:lnTo>
                    <a:pt x="93" y="207"/>
                  </a:lnTo>
                  <a:lnTo>
                    <a:pt x="95" y="207"/>
                  </a:lnTo>
                  <a:lnTo>
                    <a:pt x="102" y="205"/>
                  </a:lnTo>
                  <a:lnTo>
                    <a:pt x="111" y="204"/>
                  </a:lnTo>
                  <a:lnTo>
                    <a:pt x="122" y="200"/>
                  </a:lnTo>
                  <a:lnTo>
                    <a:pt x="134" y="195"/>
                  </a:lnTo>
                  <a:lnTo>
                    <a:pt x="147" y="185"/>
                  </a:lnTo>
                  <a:lnTo>
                    <a:pt x="156" y="173"/>
                  </a:lnTo>
                  <a:lnTo>
                    <a:pt x="163" y="155"/>
                  </a:lnTo>
                  <a:lnTo>
                    <a:pt x="165" y="134"/>
                  </a:lnTo>
                  <a:lnTo>
                    <a:pt x="163" y="134"/>
                  </a:lnTo>
                  <a:lnTo>
                    <a:pt x="157" y="134"/>
                  </a:lnTo>
                  <a:lnTo>
                    <a:pt x="149" y="135"/>
                  </a:lnTo>
                  <a:lnTo>
                    <a:pt x="140" y="137"/>
                  </a:lnTo>
                  <a:lnTo>
                    <a:pt x="129" y="142"/>
                  </a:lnTo>
                  <a:lnTo>
                    <a:pt x="118" y="150"/>
                  </a:lnTo>
                  <a:lnTo>
                    <a:pt x="107" y="162"/>
                  </a:lnTo>
                  <a:lnTo>
                    <a:pt x="99" y="178"/>
                  </a:lnTo>
                  <a:lnTo>
                    <a:pt x="93" y="201"/>
                  </a:lnTo>
                  <a:lnTo>
                    <a:pt x="93" y="83"/>
                  </a:lnTo>
                  <a:lnTo>
                    <a:pt x="95" y="83"/>
                  </a:lnTo>
                  <a:lnTo>
                    <a:pt x="101" y="83"/>
                  </a:lnTo>
                  <a:lnTo>
                    <a:pt x="110" y="81"/>
                  </a:lnTo>
                  <a:lnTo>
                    <a:pt x="122" y="77"/>
                  </a:lnTo>
                  <a:lnTo>
                    <a:pt x="134" y="73"/>
                  </a:lnTo>
                  <a:lnTo>
                    <a:pt x="147" y="65"/>
                  </a:lnTo>
                  <a:lnTo>
                    <a:pt x="157" y="54"/>
                  </a:lnTo>
                  <a:lnTo>
                    <a:pt x="167" y="41"/>
                  </a:lnTo>
                  <a:lnTo>
                    <a:pt x="174" y="23"/>
                  </a:lnTo>
                  <a:lnTo>
                    <a:pt x="175" y="0"/>
                  </a:lnTo>
                  <a:lnTo>
                    <a:pt x="174" y="0"/>
                  </a:lnTo>
                  <a:lnTo>
                    <a:pt x="167" y="0"/>
                  </a:lnTo>
                  <a:lnTo>
                    <a:pt x="157" y="2"/>
                  </a:lnTo>
                  <a:lnTo>
                    <a:pt x="145" y="4"/>
                  </a:lnTo>
                  <a:lnTo>
                    <a:pt x="133" y="10"/>
                  </a:lnTo>
                  <a:lnTo>
                    <a:pt x="120" y="19"/>
                  </a:lnTo>
                  <a:lnTo>
                    <a:pt x="107" y="33"/>
                  </a:lnTo>
                  <a:lnTo>
                    <a:pt x="97" y="52"/>
                  </a:lnTo>
                  <a:lnTo>
                    <a:pt x="87" y="77"/>
                  </a:lnTo>
                  <a:lnTo>
                    <a:pt x="87" y="75"/>
                  </a:lnTo>
                  <a:lnTo>
                    <a:pt x="85" y="68"/>
                  </a:lnTo>
                  <a:lnTo>
                    <a:pt x="80" y="58"/>
                  </a:lnTo>
                  <a:lnTo>
                    <a:pt x="75" y="46"/>
                  </a:lnTo>
                  <a:lnTo>
                    <a:pt x="66" y="33"/>
                  </a:lnTo>
                  <a:lnTo>
                    <a:pt x="55" y="21"/>
                  </a:lnTo>
                  <a:lnTo>
                    <a:pt x="40" y="10"/>
                  </a:lnTo>
                  <a:lnTo>
                    <a:pt x="22" y="3"/>
                  </a:lnTo>
                  <a:lnTo>
                    <a:pt x="0" y="0"/>
                  </a:lnTo>
                  <a:lnTo>
                    <a:pt x="1" y="3"/>
                  </a:lnTo>
                  <a:lnTo>
                    <a:pt x="1" y="10"/>
                  </a:lnTo>
                  <a:lnTo>
                    <a:pt x="4" y="18"/>
                  </a:lnTo>
                  <a:lnTo>
                    <a:pt x="6" y="30"/>
                  </a:lnTo>
                  <a:lnTo>
                    <a:pt x="12" y="42"/>
                  </a:lnTo>
                  <a:lnTo>
                    <a:pt x="20" y="54"/>
                  </a:lnTo>
                  <a:lnTo>
                    <a:pt x="31" y="65"/>
                  </a:lnTo>
                  <a:lnTo>
                    <a:pt x="44" y="75"/>
                  </a:lnTo>
                  <a:lnTo>
                    <a:pt x="62" y="81"/>
                  </a:lnTo>
                  <a:lnTo>
                    <a:pt x="82" y="83"/>
                  </a:lnTo>
                  <a:lnTo>
                    <a:pt x="82" y="238"/>
                  </a:lnTo>
                  <a:lnTo>
                    <a:pt x="82" y="235"/>
                  </a:lnTo>
                  <a:lnTo>
                    <a:pt x="80" y="228"/>
                  </a:lnTo>
                  <a:lnTo>
                    <a:pt x="78" y="217"/>
                  </a:lnTo>
                  <a:lnTo>
                    <a:pt x="72" y="207"/>
                  </a:lnTo>
                  <a:lnTo>
                    <a:pt x="66" y="196"/>
                  </a:lnTo>
                  <a:lnTo>
                    <a:pt x="55" y="185"/>
                  </a:lnTo>
                  <a:lnTo>
                    <a:pt x="40" y="178"/>
                  </a:lnTo>
                  <a:lnTo>
                    <a:pt x="21" y="176"/>
                  </a:lnTo>
                  <a:lnTo>
                    <a:pt x="21" y="178"/>
                  </a:lnTo>
                  <a:lnTo>
                    <a:pt x="22" y="185"/>
                  </a:lnTo>
                  <a:lnTo>
                    <a:pt x="24" y="195"/>
                  </a:lnTo>
                  <a:lnTo>
                    <a:pt x="28" y="205"/>
                  </a:lnTo>
                  <a:lnTo>
                    <a:pt x="33" y="217"/>
                  </a:lnTo>
                  <a:lnTo>
                    <a:pt x="41" y="230"/>
                  </a:lnTo>
                  <a:lnTo>
                    <a:pt x="52" y="239"/>
                  </a:lnTo>
                  <a:lnTo>
                    <a:pt x="66" y="246"/>
                  </a:lnTo>
                  <a:lnTo>
                    <a:pt x="82" y="247"/>
                  </a:lnTo>
                  <a:lnTo>
                    <a:pt x="82" y="402"/>
                  </a:lnTo>
                  <a:lnTo>
                    <a:pt x="93" y="402"/>
                  </a:lnTo>
                  <a:close/>
                </a:path>
              </a:pathLst>
            </a:custGeom>
            <a:solidFill>
              <a:srgbClr val="D7D7D7"/>
            </a:solidFill>
            <a:ln w="0">
              <a:solidFill>
                <a:srgbClr val="D7D7D7"/>
              </a:solidFill>
              <a:prstDash val="solid"/>
              <a:round/>
              <a:headEnd/>
              <a:tailEnd/>
            </a:ln>
          </p:spPr>
          <p:txBody>
            <a:bodyPr/>
            <a:lstStyle/>
            <a:p>
              <a:endParaRPr lang="en-US"/>
            </a:p>
          </p:txBody>
        </p:sp>
        <p:sp>
          <p:nvSpPr>
            <p:cNvPr id="1046" name="Freeform 22"/>
            <p:cNvSpPr>
              <a:spLocks/>
            </p:cNvSpPr>
            <p:nvPr/>
          </p:nvSpPr>
          <p:spPr bwMode="gray">
            <a:xfrm>
              <a:off x="2161" y="216"/>
              <a:ext cx="97" cy="373"/>
            </a:xfrm>
            <a:custGeom>
              <a:avLst/>
              <a:gdLst/>
              <a:ahLst/>
              <a:cxnLst>
                <a:cxn ang="0">
                  <a:pos x="52" y="237"/>
                </a:cxn>
                <a:cxn ang="0">
                  <a:pos x="59" y="237"/>
                </a:cxn>
                <a:cxn ang="0">
                  <a:pos x="74" y="232"/>
                </a:cxn>
                <a:cxn ang="0">
                  <a:pos x="90" y="218"/>
                </a:cxn>
                <a:cxn ang="0">
                  <a:pos x="97" y="193"/>
                </a:cxn>
                <a:cxn ang="0">
                  <a:pos x="89" y="193"/>
                </a:cxn>
                <a:cxn ang="0">
                  <a:pos x="71" y="197"/>
                </a:cxn>
                <a:cxn ang="0">
                  <a:pos x="56" y="215"/>
                </a:cxn>
                <a:cxn ang="0">
                  <a:pos x="52" y="147"/>
                </a:cxn>
                <a:cxn ang="0">
                  <a:pos x="59" y="147"/>
                </a:cxn>
                <a:cxn ang="0">
                  <a:pos x="74" y="141"/>
                </a:cxn>
                <a:cxn ang="0">
                  <a:pos x="90" y="128"/>
                </a:cxn>
                <a:cxn ang="0">
                  <a:pos x="97" y="102"/>
                </a:cxn>
                <a:cxn ang="0">
                  <a:pos x="89" y="102"/>
                </a:cxn>
                <a:cxn ang="0">
                  <a:pos x="71" y="109"/>
                </a:cxn>
                <a:cxn ang="0">
                  <a:pos x="56" y="126"/>
                </a:cxn>
                <a:cxn ang="0">
                  <a:pos x="52" y="46"/>
                </a:cxn>
                <a:cxn ang="0">
                  <a:pos x="51" y="37"/>
                </a:cxn>
                <a:cxn ang="0">
                  <a:pos x="45" y="23"/>
                </a:cxn>
                <a:cxn ang="0">
                  <a:pos x="32" y="6"/>
                </a:cxn>
                <a:cxn ang="0">
                  <a:pos x="6" y="0"/>
                </a:cxn>
                <a:cxn ang="0">
                  <a:pos x="8" y="9"/>
                </a:cxn>
                <a:cxn ang="0">
                  <a:pos x="16" y="27"/>
                </a:cxn>
                <a:cxn ang="0">
                  <a:pos x="33" y="43"/>
                </a:cxn>
                <a:cxn ang="0">
                  <a:pos x="45" y="113"/>
                </a:cxn>
                <a:cxn ang="0">
                  <a:pos x="45" y="106"/>
                </a:cxn>
                <a:cxn ang="0">
                  <a:pos x="40" y="90"/>
                </a:cxn>
                <a:cxn ang="0">
                  <a:pos x="27" y="75"/>
                </a:cxn>
                <a:cxn ang="0">
                  <a:pos x="1" y="67"/>
                </a:cxn>
                <a:cxn ang="0">
                  <a:pos x="0" y="75"/>
                </a:cxn>
                <a:cxn ang="0">
                  <a:pos x="2" y="91"/>
                </a:cxn>
                <a:cxn ang="0">
                  <a:pos x="14" y="109"/>
                </a:cxn>
                <a:cxn ang="0">
                  <a:pos x="45" y="118"/>
                </a:cxn>
                <a:cxn ang="0">
                  <a:pos x="45" y="207"/>
                </a:cxn>
                <a:cxn ang="0">
                  <a:pos x="43" y="195"/>
                </a:cxn>
                <a:cxn ang="0">
                  <a:pos x="33" y="182"/>
                </a:cxn>
                <a:cxn ang="0">
                  <a:pos x="12" y="175"/>
                </a:cxn>
                <a:cxn ang="0">
                  <a:pos x="10" y="182"/>
                </a:cxn>
                <a:cxn ang="0">
                  <a:pos x="13" y="197"/>
                </a:cxn>
                <a:cxn ang="0">
                  <a:pos x="29" y="211"/>
                </a:cxn>
                <a:cxn ang="0">
                  <a:pos x="45" y="373"/>
                </a:cxn>
              </a:cxnLst>
              <a:rect l="0" t="0" r="r" b="b"/>
              <a:pathLst>
                <a:path w="97" h="373">
                  <a:moveTo>
                    <a:pt x="52" y="373"/>
                  </a:moveTo>
                  <a:lnTo>
                    <a:pt x="52" y="237"/>
                  </a:lnTo>
                  <a:lnTo>
                    <a:pt x="54" y="237"/>
                  </a:lnTo>
                  <a:lnTo>
                    <a:pt x="59" y="237"/>
                  </a:lnTo>
                  <a:lnTo>
                    <a:pt x="66" y="236"/>
                  </a:lnTo>
                  <a:lnTo>
                    <a:pt x="74" y="232"/>
                  </a:lnTo>
                  <a:lnTo>
                    <a:pt x="82" y="226"/>
                  </a:lnTo>
                  <a:lnTo>
                    <a:pt x="90" y="218"/>
                  </a:lnTo>
                  <a:lnTo>
                    <a:pt x="95" y="207"/>
                  </a:lnTo>
                  <a:lnTo>
                    <a:pt x="97" y="193"/>
                  </a:lnTo>
                  <a:lnTo>
                    <a:pt x="94" y="193"/>
                  </a:lnTo>
                  <a:lnTo>
                    <a:pt x="89" y="193"/>
                  </a:lnTo>
                  <a:lnTo>
                    <a:pt x="81" y="194"/>
                  </a:lnTo>
                  <a:lnTo>
                    <a:pt x="71" y="197"/>
                  </a:lnTo>
                  <a:lnTo>
                    <a:pt x="63" y="205"/>
                  </a:lnTo>
                  <a:lnTo>
                    <a:pt x="56" y="215"/>
                  </a:lnTo>
                  <a:lnTo>
                    <a:pt x="52" y="232"/>
                  </a:lnTo>
                  <a:lnTo>
                    <a:pt x="52" y="147"/>
                  </a:lnTo>
                  <a:lnTo>
                    <a:pt x="54" y="147"/>
                  </a:lnTo>
                  <a:lnTo>
                    <a:pt x="59" y="147"/>
                  </a:lnTo>
                  <a:lnTo>
                    <a:pt x="66" y="144"/>
                  </a:lnTo>
                  <a:lnTo>
                    <a:pt x="74" y="141"/>
                  </a:lnTo>
                  <a:lnTo>
                    <a:pt x="82" y="136"/>
                  </a:lnTo>
                  <a:lnTo>
                    <a:pt x="90" y="128"/>
                  </a:lnTo>
                  <a:lnTo>
                    <a:pt x="95" y="117"/>
                  </a:lnTo>
                  <a:lnTo>
                    <a:pt x="97" y="102"/>
                  </a:lnTo>
                  <a:lnTo>
                    <a:pt x="94" y="102"/>
                  </a:lnTo>
                  <a:lnTo>
                    <a:pt x="89" y="102"/>
                  </a:lnTo>
                  <a:lnTo>
                    <a:pt x="81" y="105"/>
                  </a:lnTo>
                  <a:lnTo>
                    <a:pt x="71" y="109"/>
                  </a:lnTo>
                  <a:lnTo>
                    <a:pt x="63" y="116"/>
                  </a:lnTo>
                  <a:lnTo>
                    <a:pt x="56" y="126"/>
                  </a:lnTo>
                  <a:lnTo>
                    <a:pt x="52" y="141"/>
                  </a:lnTo>
                  <a:lnTo>
                    <a:pt x="52" y="46"/>
                  </a:lnTo>
                  <a:lnTo>
                    <a:pt x="51" y="43"/>
                  </a:lnTo>
                  <a:lnTo>
                    <a:pt x="51" y="37"/>
                  </a:lnTo>
                  <a:lnTo>
                    <a:pt x="49" y="31"/>
                  </a:lnTo>
                  <a:lnTo>
                    <a:pt x="45" y="23"/>
                  </a:lnTo>
                  <a:lnTo>
                    <a:pt x="40" y="15"/>
                  </a:lnTo>
                  <a:lnTo>
                    <a:pt x="32" y="6"/>
                  </a:lnTo>
                  <a:lnTo>
                    <a:pt x="21" y="2"/>
                  </a:lnTo>
                  <a:lnTo>
                    <a:pt x="6" y="0"/>
                  </a:lnTo>
                  <a:lnTo>
                    <a:pt x="6" y="2"/>
                  </a:lnTo>
                  <a:lnTo>
                    <a:pt x="8" y="9"/>
                  </a:lnTo>
                  <a:lnTo>
                    <a:pt x="12" y="17"/>
                  </a:lnTo>
                  <a:lnTo>
                    <a:pt x="16" y="27"/>
                  </a:lnTo>
                  <a:lnTo>
                    <a:pt x="23" y="36"/>
                  </a:lnTo>
                  <a:lnTo>
                    <a:pt x="33" y="43"/>
                  </a:lnTo>
                  <a:lnTo>
                    <a:pt x="45" y="46"/>
                  </a:lnTo>
                  <a:lnTo>
                    <a:pt x="45" y="113"/>
                  </a:lnTo>
                  <a:lnTo>
                    <a:pt x="45" y="112"/>
                  </a:lnTo>
                  <a:lnTo>
                    <a:pt x="45" y="106"/>
                  </a:lnTo>
                  <a:lnTo>
                    <a:pt x="44" y="98"/>
                  </a:lnTo>
                  <a:lnTo>
                    <a:pt x="40" y="90"/>
                  </a:lnTo>
                  <a:lnTo>
                    <a:pt x="35" y="82"/>
                  </a:lnTo>
                  <a:lnTo>
                    <a:pt x="27" y="75"/>
                  </a:lnTo>
                  <a:lnTo>
                    <a:pt x="16" y="70"/>
                  </a:lnTo>
                  <a:lnTo>
                    <a:pt x="1" y="67"/>
                  </a:lnTo>
                  <a:lnTo>
                    <a:pt x="0" y="70"/>
                  </a:lnTo>
                  <a:lnTo>
                    <a:pt x="0" y="75"/>
                  </a:lnTo>
                  <a:lnTo>
                    <a:pt x="0" y="82"/>
                  </a:lnTo>
                  <a:lnTo>
                    <a:pt x="2" y="91"/>
                  </a:lnTo>
                  <a:lnTo>
                    <a:pt x="6" y="100"/>
                  </a:lnTo>
                  <a:lnTo>
                    <a:pt x="14" y="109"/>
                  </a:lnTo>
                  <a:lnTo>
                    <a:pt x="28" y="114"/>
                  </a:lnTo>
                  <a:lnTo>
                    <a:pt x="45" y="118"/>
                  </a:lnTo>
                  <a:lnTo>
                    <a:pt x="45" y="209"/>
                  </a:lnTo>
                  <a:lnTo>
                    <a:pt x="45" y="207"/>
                  </a:lnTo>
                  <a:lnTo>
                    <a:pt x="45" y="202"/>
                  </a:lnTo>
                  <a:lnTo>
                    <a:pt x="43" y="195"/>
                  </a:lnTo>
                  <a:lnTo>
                    <a:pt x="40" y="188"/>
                  </a:lnTo>
                  <a:lnTo>
                    <a:pt x="33" y="182"/>
                  </a:lnTo>
                  <a:lnTo>
                    <a:pt x="24" y="178"/>
                  </a:lnTo>
                  <a:lnTo>
                    <a:pt x="12" y="175"/>
                  </a:lnTo>
                  <a:lnTo>
                    <a:pt x="12" y="178"/>
                  </a:lnTo>
                  <a:lnTo>
                    <a:pt x="10" y="182"/>
                  </a:lnTo>
                  <a:lnTo>
                    <a:pt x="10" y="188"/>
                  </a:lnTo>
                  <a:lnTo>
                    <a:pt x="13" y="197"/>
                  </a:lnTo>
                  <a:lnTo>
                    <a:pt x="20" y="205"/>
                  </a:lnTo>
                  <a:lnTo>
                    <a:pt x="29" y="211"/>
                  </a:lnTo>
                  <a:lnTo>
                    <a:pt x="45" y="215"/>
                  </a:lnTo>
                  <a:lnTo>
                    <a:pt x="45" y="373"/>
                  </a:lnTo>
                  <a:lnTo>
                    <a:pt x="52" y="373"/>
                  </a:lnTo>
                  <a:close/>
                </a:path>
              </a:pathLst>
            </a:custGeom>
            <a:solidFill>
              <a:srgbClr val="D7D7D7"/>
            </a:solidFill>
            <a:ln w="0">
              <a:solidFill>
                <a:srgbClr val="D7D7D7"/>
              </a:solidFill>
              <a:prstDash val="solid"/>
              <a:round/>
              <a:headEnd/>
              <a:tailEnd/>
            </a:ln>
          </p:spPr>
          <p:txBody>
            <a:bodyPr/>
            <a:lstStyle/>
            <a:p>
              <a:endParaRPr lang="en-US"/>
            </a:p>
          </p:txBody>
        </p:sp>
        <p:sp>
          <p:nvSpPr>
            <p:cNvPr id="1047" name="Freeform 23"/>
            <p:cNvSpPr>
              <a:spLocks/>
            </p:cNvSpPr>
            <p:nvPr/>
          </p:nvSpPr>
          <p:spPr bwMode="gray">
            <a:xfrm>
              <a:off x="2708" y="216"/>
              <a:ext cx="97" cy="373"/>
            </a:xfrm>
            <a:custGeom>
              <a:avLst/>
              <a:gdLst/>
              <a:ahLst/>
              <a:cxnLst>
                <a:cxn ang="0">
                  <a:pos x="51" y="237"/>
                </a:cxn>
                <a:cxn ang="0">
                  <a:pos x="60" y="237"/>
                </a:cxn>
                <a:cxn ang="0">
                  <a:pos x="74" y="232"/>
                </a:cxn>
                <a:cxn ang="0">
                  <a:pos x="91" y="218"/>
                </a:cxn>
                <a:cxn ang="0">
                  <a:pos x="97" y="193"/>
                </a:cxn>
                <a:cxn ang="0">
                  <a:pos x="89" y="193"/>
                </a:cxn>
                <a:cxn ang="0">
                  <a:pos x="72" y="197"/>
                </a:cxn>
                <a:cxn ang="0">
                  <a:pos x="55" y="215"/>
                </a:cxn>
                <a:cxn ang="0">
                  <a:pos x="51" y="147"/>
                </a:cxn>
                <a:cxn ang="0">
                  <a:pos x="60" y="147"/>
                </a:cxn>
                <a:cxn ang="0">
                  <a:pos x="74" y="141"/>
                </a:cxn>
                <a:cxn ang="0">
                  <a:pos x="91" y="128"/>
                </a:cxn>
                <a:cxn ang="0">
                  <a:pos x="97" y="102"/>
                </a:cxn>
                <a:cxn ang="0">
                  <a:pos x="89" y="102"/>
                </a:cxn>
                <a:cxn ang="0">
                  <a:pos x="72" y="109"/>
                </a:cxn>
                <a:cxn ang="0">
                  <a:pos x="55" y="126"/>
                </a:cxn>
                <a:cxn ang="0">
                  <a:pos x="51" y="46"/>
                </a:cxn>
                <a:cxn ang="0">
                  <a:pos x="51" y="37"/>
                </a:cxn>
                <a:cxn ang="0">
                  <a:pos x="46" y="23"/>
                </a:cxn>
                <a:cxn ang="0">
                  <a:pos x="33" y="6"/>
                </a:cxn>
                <a:cxn ang="0">
                  <a:pos x="7" y="0"/>
                </a:cxn>
                <a:cxn ang="0">
                  <a:pos x="8" y="9"/>
                </a:cxn>
                <a:cxn ang="0">
                  <a:pos x="16" y="27"/>
                </a:cxn>
                <a:cxn ang="0">
                  <a:pos x="34" y="43"/>
                </a:cxn>
                <a:cxn ang="0">
                  <a:pos x="46" y="113"/>
                </a:cxn>
                <a:cxn ang="0">
                  <a:pos x="46" y="106"/>
                </a:cxn>
                <a:cxn ang="0">
                  <a:pos x="41" y="90"/>
                </a:cxn>
                <a:cxn ang="0">
                  <a:pos x="27" y="75"/>
                </a:cxn>
                <a:cxn ang="0">
                  <a:pos x="0" y="67"/>
                </a:cxn>
                <a:cxn ang="0">
                  <a:pos x="0" y="75"/>
                </a:cxn>
                <a:cxn ang="0">
                  <a:pos x="3" y="91"/>
                </a:cxn>
                <a:cxn ang="0">
                  <a:pos x="15" y="109"/>
                </a:cxn>
                <a:cxn ang="0">
                  <a:pos x="46" y="118"/>
                </a:cxn>
                <a:cxn ang="0">
                  <a:pos x="46" y="207"/>
                </a:cxn>
                <a:cxn ang="0">
                  <a:pos x="43" y="195"/>
                </a:cxn>
                <a:cxn ang="0">
                  <a:pos x="34" y="182"/>
                </a:cxn>
                <a:cxn ang="0">
                  <a:pos x="12" y="175"/>
                </a:cxn>
                <a:cxn ang="0">
                  <a:pos x="11" y="182"/>
                </a:cxn>
                <a:cxn ang="0">
                  <a:pos x="14" y="197"/>
                </a:cxn>
                <a:cxn ang="0">
                  <a:pos x="30" y="211"/>
                </a:cxn>
                <a:cxn ang="0">
                  <a:pos x="46" y="373"/>
                </a:cxn>
              </a:cxnLst>
              <a:rect l="0" t="0" r="r" b="b"/>
              <a:pathLst>
                <a:path w="97" h="373">
                  <a:moveTo>
                    <a:pt x="51" y="373"/>
                  </a:moveTo>
                  <a:lnTo>
                    <a:pt x="51" y="237"/>
                  </a:lnTo>
                  <a:lnTo>
                    <a:pt x="54" y="237"/>
                  </a:lnTo>
                  <a:lnTo>
                    <a:pt x="60" y="237"/>
                  </a:lnTo>
                  <a:lnTo>
                    <a:pt x="66" y="236"/>
                  </a:lnTo>
                  <a:lnTo>
                    <a:pt x="74" y="232"/>
                  </a:lnTo>
                  <a:lnTo>
                    <a:pt x="82" y="226"/>
                  </a:lnTo>
                  <a:lnTo>
                    <a:pt x="91" y="218"/>
                  </a:lnTo>
                  <a:lnTo>
                    <a:pt x="95" y="207"/>
                  </a:lnTo>
                  <a:lnTo>
                    <a:pt x="97" y="193"/>
                  </a:lnTo>
                  <a:lnTo>
                    <a:pt x="95" y="193"/>
                  </a:lnTo>
                  <a:lnTo>
                    <a:pt x="89" y="193"/>
                  </a:lnTo>
                  <a:lnTo>
                    <a:pt x="81" y="194"/>
                  </a:lnTo>
                  <a:lnTo>
                    <a:pt x="72" y="197"/>
                  </a:lnTo>
                  <a:lnTo>
                    <a:pt x="64" y="205"/>
                  </a:lnTo>
                  <a:lnTo>
                    <a:pt x="55" y="215"/>
                  </a:lnTo>
                  <a:lnTo>
                    <a:pt x="51" y="232"/>
                  </a:lnTo>
                  <a:lnTo>
                    <a:pt x="51" y="147"/>
                  </a:lnTo>
                  <a:lnTo>
                    <a:pt x="54" y="147"/>
                  </a:lnTo>
                  <a:lnTo>
                    <a:pt x="60" y="147"/>
                  </a:lnTo>
                  <a:lnTo>
                    <a:pt x="66" y="144"/>
                  </a:lnTo>
                  <a:lnTo>
                    <a:pt x="74" y="141"/>
                  </a:lnTo>
                  <a:lnTo>
                    <a:pt x="82" y="136"/>
                  </a:lnTo>
                  <a:lnTo>
                    <a:pt x="91" y="128"/>
                  </a:lnTo>
                  <a:lnTo>
                    <a:pt x="95" y="117"/>
                  </a:lnTo>
                  <a:lnTo>
                    <a:pt x="97" y="102"/>
                  </a:lnTo>
                  <a:lnTo>
                    <a:pt x="95" y="102"/>
                  </a:lnTo>
                  <a:lnTo>
                    <a:pt x="89" y="102"/>
                  </a:lnTo>
                  <a:lnTo>
                    <a:pt x="81" y="105"/>
                  </a:lnTo>
                  <a:lnTo>
                    <a:pt x="72" y="109"/>
                  </a:lnTo>
                  <a:lnTo>
                    <a:pt x="64" y="116"/>
                  </a:lnTo>
                  <a:lnTo>
                    <a:pt x="55" y="126"/>
                  </a:lnTo>
                  <a:lnTo>
                    <a:pt x="51" y="141"/>
                  </a:lnTo>
                  <a:lnTo>
                    <a:pt x="51" y="46"/>
                  </a:lnTo>
                  <a:lnTo>
                    <a:pt x="51" y="43"/>
                  </a:lnTo>
                  <a:lnTo>
                    <a:pt x="51" y="37"/>
                  </a:lnTo>
                  <a:lnTo>
                    <a:pt x="49" y="31"/>
                  </a:lnTo>
                  <a:lnTo>
                    <a:pt x="46" y="23"/>
                  </a:lnTo>
                  <a:lnTo>
                    <a:pt x="41" y="15"/>
                  </a:lnTo>
                  <a:lnTo>
                    <a:pt x="33" y="6"/>
                  </a:lnTo>
                  <a:lnTo>
                    <a:pt x="22" y="2"/>
                  </a:lnTo>
                  <a:lnTo>
                    <a:pt x="7" y="0"/>
                  </a:lnTo>
                  <a:lnTo>
                    <a:pt x="7" y="2"/>
                  </a:lnTo>
                  <a:lnTo>
                    <a:pt x="8" y="9"/>
                  </a:lnTo>
                  <a:lnTo>
                    <a:pt x="11" y="17"/>
                  </a:lnTo>
                  <a:lnTo>
                    <a:pt x="16" y="27"/>
                  </a:lnTo>
                  <a:lnTo>
                    <a:pt x="23" y="36"/>
                  </a:lnTo>
                  <a:lnTo>
                    <a:pt x="34" y="43"/>
                  </a:lnTo>
                  <a:lnTo>
                    <a:pt x="46" y="46"/>
                  </a:lnTo>
                  <a:lnTo>
                    <a:pt x="46" y="113"/>
                  </a:lnTo>
                  <a:lnTo>
                    <a:pt x="46" y="112"/>
                  </a:lnTo>
                  <a:lnTo>
                    <a:pt x="46" y="106"/>
                  </a:lnTo>
                  <a:lnTo>
                    <a:pt x="43" y="98"/>
                  </a:lnTo>
                  <a:lnTo>
                    <a:pt x="41" y="90"/>
                  </a:lnTo>
                  <a:lnTo>
                    <a:pt x="35" y="82"/>
                  </a:lnTo>
                  <a:lnTo>
                    <a:pt x="27" y="75"/>
                  </a:lnTo>
                  <a:lnTo>
                    <a:pt x="16" y="70"/>
                  </a:lnTo>
                  <a:lnTo>
                    <a:pt x="0" y="67"/>
                  </a:lnTo>
                  <a:lnTo>
                    <a:pt x="0" y="70"/>
                  </a:lnTo>
                  <a:lnTo>
                    <a:pt x="0" y="75"/>
                  </a:lnTo>
                  <a:lnTo>
                    <a:pt x="0" y="82"/>
                  </a:lnTo>
                  <a:lnTo>
                    <a:pt x="3" y="91"/>
                  </a:lnTo>
                  <a:lnTo>
                    <a:pt x="7" y="100"/>
                  </a:lnTo>
                  <a:lnTo>
                    <a:pt x="15" y="109"/>
                  </a:lnTo>
                  <a:lnTo>
                    <a:pt x="28" y="114"/>
                  </a:lnTo>
                  <a:lnTo>
                    <a:pt x="46" y="118"/>
                  </a:lnTo>
                  <a:lnTo>
                    <a:pt x="46" y="209"/>
                  </a:lnTo>
                  <a:lnTo>
                    <a:pt x="46" y="207"/>
                  </a:lnTo>
                  <a:lnTo>
                    <a:pt x="45" y="202"/>
                  </a:lnTo>
                  <a:lnTo>
                    <a:pt x="43" y="195"/>
                  </a:lnTo>
                  <a:lnTo>
                    <a:pt x="39" y="188"/>
                  </a:lnTo>
                  <a:lnTo>
                    <a:pt x="34" y="182"/>
                  </a:lnTo>
                  <a:lnTo>
                    <a:pt x="24" y="178"/>
                  </a:lnTo>
                  <a:lnTo>
                    <a:pt x="12" y="175"/>
                  </a:lnTo>
                  <a:lnTo>
                    <a:pt x="12" y="178"/>
                  </a:lnTo>
                  <a:lnTo>
                    <a:pt x="11" y="182"/>
                  </a:lnTo>
                  <a:lnTo>
                    <a:pt x="11" y="188"/>
                  </a:lnTo>
                  <a:lnTo>
                    <a:pt x="14" y="197"/>
                  </a:lnTo>
                  <a:lnTo>
                    <a:pt x="19" y="205"/>
                  </a:lnTo>
                  <a:lnTo>
                    <a:pt x="30" y="211"/>
                  </a:lnTo>
                  <a:lnTo>
                    <a:pt x="46" y="215"/>
                  </a:lnTo>
                  <a:lnTo>
                    <a:pt x="46" y="373"/>
                  </a:lnTo>
                  <a:lnTo>
                    <a:pt x="51" y="373"/>
                  </a:lnTo>
                  <a:close/>
                </a:path>
              </a:pathLst>
            </a:custGeom>
            <a:solidFill>
              <a:srgbClr val="D7D7D7"/>
            </a:solidFill>
            <a:ln w="0">
              <a:solidFill>
                <a:srgbClr val="D7D7D7"/>
              </a:solidFill>
              <a:prstDash val="solid"/>
              <a:round/>
              <a:headEnd/>
              <a:tailEnd/>
            </a:ln>
          </p:spPr>
          <p:txBody>
            <a:bodyPr/>
            <a:lstStyle/>
            <a:p>
              <a:endParaRPr lang="en-US"/>
            </a:p>
          </p:txBody>
        </p:sp>
      </p:grpSp>
      <p:sp>
        <p:nvSpPr>
          <p:cNvPr id="1049" name="Freeform 25"/>
          <p:cNvSpPr>
            <a:spLocks/>
          </p:cNvSpPr>
          <p:nvPr/>
        </p:nvSpPr>
        <p:spPr bwMode="gray">
          <a:xfrm>
            <a:off x="95250" y="6446838"/>
            <a:ext cx="8970963" cy="314325"/>
          </a:xfrm>
          <a:custGeom>
            <a:avLst/>
            <a:gdLst/>
            <a:ahLst/>
            <a:cxnLst>
              <a:cxn ang="0">
                <a:pos x="4" y="198"/>
              </a:cxn>
              <a:cxn ang="0">
                <a:pos x="5651" y="198"/>
              </a:cxn>
              <a:cxn ang="0">
                <a:pos x="5646" y="94"/>
              </a:cxn>
              <a:cxn ang="0">
                <a:pos x="1491" y="94"/>
              </a:cxn>
              <a:cxn ang="0">
                <a:pos x="1343" y="2"/>
              </a:cxn>
              <a:cxn ang="0">
                <a:pos x="0" y="0"/>
              </a:cxn>
              <a:cxn ang="0">
                <a:pos x="4" y="198"/>
              </a:cxn>
            </a:cxnLst>
            <a:rect l="0" t="0" r="r" b="b"/>
            <a:pathLst>
              <a:path w="5651" h="198">
                <a:moveTo>
                  <a:pt x="4" y="198"/>
                </a:moveTo>
                <a:lnTo>
                  <a:pt x="5651" y="198"/>
                </a:lnTo>
                <a:lnTo>
                  <a:pt x="5646" y="94"/>
                </a:lnTo>
                <a:lnTo>
                  <a:pt x="1491" y="94"/>
                </a:lnTo>
                <a:lnTo>
                  <a:pt x="1343" y="2"/>
                </a:lnTo>
                <a:lnTo>
                  <a:pt x="0" y="0"/>
                </a:lnTo>
                <a:lnTo>
                  <a:pt x="4" y="198"/>
                </a:lnTo>
                <a:close/>
              </a:path>
            </a:pathLst>
          </a:custGeom>
          <a:solidFill>
            <a:schemeClr val="tx1"/>
          </a:solidFill>
          <a:ln w="9525">
            <a:noFill/>
            <a:round/>
            <a:headEnd/>
            <a:tailEnd/>
          </a:ln>
          <a:effectLst/>
        </p:spPr>
        <p:txBody>
          <a:bodyPr/>
          <a:lstStyle/>
          <a:p>
            <a:endParaRPr lang="en-US"/>
          </a:p>
        </p:txBody>
      </p:sp>
      <p:sp>
        <p:nvSpPr>
          <p:cNvPr id="1050" name="Freeform 26"/>
          <p:cNvSpPr>
            <a:spLocks/>
          </p:cNvSpPr>
          <p:nvPr/>
        </p:nvSpPr>
        <p:spPr bwMode="gray">
          <a:xfrm>
            <a:off x="95250" y="6491288"/>
            <a:ext cx="8975725" cy="279400"/>
          </a:xfrm>
          <a:custGeom>
            <a:avLst/>
            <a:gdLst/>
            <a:ahLst/>
            <a:cxnLst>
              <a:cxn ang="0">
                <a:pos x="0" y="176"/>
              </a:cxn>
              <a:cxn ang="0">
                <a:pos x="5650" y="169"/>
              </a:cxn>
              <a:cxn ang="0">
                <a:pos x="5646" y="95"/>
              </a:cxn>
              <a:cxn ang="0">
                <a:pos x="1478" y="95"/>
              </a:cxn>
              <a:cxn ang="0">
                <a:pos x="1317" y="3"/>
              </a:cxn>
              <a:cxn ang="0">
                <a:pos x="0" y="0"/>
              </a:cxn>
              <a:cxn ang="0">
                <a:pos x="0" y="176"/>
              </a:cxn>
            </a:cxnLst>
            <a:rect l="0" t="0" r="r" b="b"/>
            <a:pathLst>
              <a:path w="5650" h="176">
                <a:moveTo>
                  <a:pt x="0" y="176"/>
                </a:moveTo>
                <a:lnTo>
                  <a:pt x="5650" y="169"/>
                </a:lnTo>
                <a:lnTo>
                  <a:pt x="5646" y="95"/>
                </a:lnTo>
                <a:lnTo>
                  <a:pt x="1478" y="95"/>
                </a:lnTo>
                <a:lnTo>
                  <a:pt x="1317" y="3"/>
                </a:lnTo>
                <a:lnTo>
                  <a:pt x="0" y="0"/>
                </a:lnTo>
                <a:lnTo>
                  <a:pt x="0" y="176"/>
                </a:lnTo>
                <a:close/>
              </a:path>
            </a:pathLst>
          </a:custGeom>
          <a:solidFill>
            <a:schemeClr val="bg1"/>
          </a:solidFill>
          <a:ln w="9525">
            <a:noFill/>
            <a:round/>
            <a:headEnd/>
            <a:tailEnd/>
          </a:ln>
          <a:effectLst/>
        </p:spPr>
        <p:txBody>
          <a:bodyPr/>
          <a:lstStyle/>
          <a:p>
            <a:endParaRPr lang="en-US"/>
          </a:p>
        </p:txBody>
      </p:sp>
      <p:sp>
        <p:nvSpPr>
          <p:cNvPr id="1051" name="Freeform 27" descr="Dark upward diagonal"/>
          <p:cNvSpPr>
            <a:spLocks/>
          </p:cNvSpPr>
          <p:nvPr/>
        </p:nvSpPr>
        <p:spPr bwMode="gray">
          <a:xfrm>
            <a:off x="92075" y="98425"/>
            <a:ext cx="8956675" cy="179388"/>
          </a:xfrm>
          <a:custGeom>
            <a:avLst/>
            <a:gdLst/>
            <a:ahLst/>
            <a:cxnLst>
              <a:cxn ang="0">
                <a:pos x="0" y="0"/>
              </a:cxn>
              <a:cxn ang="0">
                <a:pos x="5582" y="0"/>
              </a:cxn>
              <a:cxn ang="0">
                <a:pos x="5639" y="45"/>
              </a:cxn>
              <a:cxn ang="0">
                <a:pos x="5636" y="113"/>
              </a:cxn>
              <a:cxn ang="0">
                <a:pos x="0" y="113"/>
              </a:cxn>
              <a:cxn ang="0">
                <a:pos x="0" y="0"/>
              </a:cxn>
            </a:cxnLst>
            <a:rect l="0" t="0" r="r" b="b"/>
            <a:pathLst>
              <a:path w="5639" h="113">
                <a:moveTo>
                  <a:pt x="0" y="0"/>
                </a:moveTo>
                <a:lnTo>
                  <a:pt x="5582" y="0"/>
                </a:lnTo>
                <a:cubicBezTo>
                  <a:pt x="5630" y="3"/>
                  <a:pt x="5639" y="45"/>
                  <a:pt x="5639" y="45"/>
                </a:cubicBezTo>
                <a:lnTo>
                  <a:pt x="5636" y="113"/>
                </a:lnTo>
                <a:lnTo>
                  <a:pt x="0" y="113"/>
                </a:lnTo>
                <a:lnTo>
                  <a:pt x="0" y="0"/>
                </a:lnTo>
                <a:close/>
              </a:path>
            </a:pathLst>
          </a:custGeom>
          <a:pattFill prst="dkUpDiag">
            <a:fgClr>
              <a:schemeClr val="accent1"/>
            </a:fgClr>
            <a:bgClr>
              <a:schemeClr val="bg1"/>
            </a:bgClr>
          </a:pattFill>
          <a:ln w="9525">
            <a:noFill/>
            <a:round/>
            <a:headEnd/>
            <a:tailEnd/>
          </a:ln>
          <a:effectLst/>
        </p:spPr>
        <p:txBody>
          <a:bodyPr/>
          <a:lstStyle/>
          <a:p>
            <a:endParaRPr lang="en-US"/>
          </a:p>
        </p:txBody>
      </p:sp>
      <p:sp>
        <p:nvSpPr>
          <p:cNvPr id="1052" name="Freeform 28"/>
          <p:cNvSpPr>
            <a:spLocks/>
          </p:cNvSpPr>
          <p:nvPr/>
        </p:nvSpPr>
        <p:spPr bwMode="gray">
          <a:xfrm>
            <a:off x="92075" y="307975"/>
            <a:ext cx="8955088" cy="938213"/>
          </a:xfrm>
          <a:custGeom>
            <a:avLst/>
            <a:gdLst/>
            <a:ahLst/>
            <a:cxnLst>
              <a:cxn ang="0">
                <a:pos x="5446" y="0"/>
              </a:cxn>
              <a:cxn ang="0">
                <a:pos x="0" y="0"/>
              </a:cxn>
              <a:cxn ang="0">
                <a:pos x="2" y="470"/>
              </a:cxn>
              <a:cxn ang="0">
                <a:pos x="4078" y="474"/>
              </a:cxn>
              <a:cxn ang="0">
                <a:pos x="4178" y="527"/>
              </a:cxn>
              <a:cxn ang="0">
                <a:pos x="5446" y="531"/>
              </a:cxn>
              <a:cxn ang="0">
                <a:pos x="5446" y="0"/>
              </a:cxn>
            </a:cxnLst>
            <a:rect l="0" t="0" r="r" b="b"/>
            <a:pathLst>
              <a:path w="5446" h="531">
                <a:moveTo>
                  <a:pt x="5446" y="0"/>
                </a:moveTo>
                <a:lnTo>
                  <a:pt x="0" y="0"/>
                </a:lnTo>
                <a:lnTo>
                  <a:pt x="2" y="470"/>
                </a:lnTo>
                <a:lnTo>
                  <a:pt x="4078" y="474"/>
                </a:lnTo>
                <a:lnTo>
                  <a:pt x="4178" y="527"/>
                </a:lnTo>
                <a:lnTo>
                  <a:pt x="5446" y="531"/>
                </a:lnTo>
                <a:lnTo>
                  <a:pt x="5446" y="0"/>
                </a:lnTo>
                <a:close/>
              </a:path>
            </a:pathLst>
          </a:custGeom>
          <a:solidFill>
            <a:schemeClr val="tx1"/>
          </a:solidFill>
          <a:ln w="9525">
            <a:noFill/>
            <a:round/>
            <a:headEnd/>
            <a:tailEnd/>
          </a:ln>
          <a:effectLst/>
        </p:spPr>
        <p:txBody>
          <a:bodyPr/>
          <a:lstStyle/>
          <a:p>
            <a:endParaRPr lang="en-US"/>
          </a:p>
        </p:txBody>
      </p:sp>
      <p:sp>
        <p:nvSpPr>
          <p:cNvPr id="1053" name="Freeform 29"/>
          <p:cNvSpPr>
            <a:spLocks/>
          </p:cNvSpPr>
          <p:nvPr/>
        </p:nvSpPr>
        <p:spPr bwMode="gray">
          <a:xfrm>
            <a:off x="92075" y="306388"/>
            <a:ext cx="8955088" cy="836612"/>
          </a:xfrm>
          <a:custGeom>
            <a:avLst/>
            <a:gdLst/>
            <a:ahLst/>
            <a:cxnLst>
              <a:cxn ang="0">
                <a:pos x="5446" y="0"/>
              </a:cxn>
              <a:cxn ang="0">
                <a:pos x="0" y="0"/>
              </a:cxn>
              <a:cxn ang="0">
                <a:pos x="2" y="470"/>
              </a:cxn>
              <a:cxn ang="0">
                <a:pos x="4078" y="474"/>
              </a:cxn>
              <a:cxn ang="0">
                <a:pos x="4178" y="527"/>
              </a:cxn>
              <a:cxn ang="0">
                <a:pos x="5446" y="531"/>
              </a:cxn>
              <a:cxn ang="0">
                <a:pos x="5446" y="0"/>
              </a:cxn>
            </a:cxnLst>
            <a:rect l="0" t="0" r="r" b="b"/>
            <a:pathLst>
              <a:path w="5446" h="531">
                <a:moveTo>
                  <a:pt x="5446" y="0"/>
                </a:moveTo>
                <a:lnTo>
                  <a:pt x="0" y="0"/>
                </a:lnTo>
                <a:lnTo>
                  <a:pt x="2" y="470"/>
                </a:lnTo>
                <a:lnTo>
                  <a:pt x="4078" y="474"/>
                </a:lnTo>
                <a:lnTo>
                  <a:pt x="4178" y="527"/>
                </a:lnTo>
                <a:lnTo>
                  <a:pt x="5446" y="531"/>
                </a:lnTo>
                <a:lnTo>
                  <a:pt x="5446" y="0"/>
                </a:lnTo>
                <a:close/>
              </a:path>
            </a:pathLst>
          </a:custGeom>
          <a:gradFill rotWithShape="0">
            <a:gsLst>
              <a:gs pos="0">
                <a:schemeClr val="bg1"/>
              </a:gs>
              <a:gs pos="100000">
                <a:schemeClr val="bg1">
                  <a:gamma/>
                  <a:tint val="66667"/>
                  <a:invGamma/>
                </a:schemeClr>
              </a:gs>
            </a:gsLst>
            <a:lin ang="0" scaled="1"/>
          </a:gradFill>
          <a:ln w="9525">
            <a:noFill/>
            <a:round/>
            <a:headEnd/>
            <a:tailEnd/>
          </a:ln>
          <a:effectLst/>
        </p:spPr>
        <p:txBody>
          <a:bodyPr/>
          <a:lstStyle/>
          <a:p>
            <a:endParaRPr lang="en-US"/>
          </a:p>
        </p:txBody>
      </p:sp>
      <p:sp>
        <p:nvSpPr>
          <p:cNvPr id="1056" name="Rectangle 32"/>
          <p:cNvSpPr>
            <a:spLocks noChangeArrowheads="1"/>
          </p:cNvSpPr>
          <p:nvPr/>
        </p:nvSpPr>
        <p:spPr bwMode="gray">
          <a:xfrm flipV="1">
            <a:off x="95250" y="6723063"/>
            <a:ext cx="8977313" cy="55562"/>
          </a:xfrm>
          <a:prstGeom prst="rect">
            <a:avLst/>
          </a:prstGeom>
          <a:solidFill>
            <a:schemeClr val="accent1"/>
          </a:solidFill>
          <a:ln w="9525">
            <a:noFill/>
            <a:miter lim="800000"/>
            <a:headEnd/>
            <a:tailEnd/>
          </a:ln>
          <a:effectLst/>
        </p:spPr>
        <p:txBody>
          <a:bodyPr wrap="none" anchor="ctr"/>
          <a:lstStyle/>
          <a:p>
            <a:endParaRPr lang="en-US"/>
          </a:p>
        </p:txBody>
      </p:sp>
      <p:sp>
        <p:nvSpPr>
          <p:cNvPr id="1059" name="Freeform 35"/>
          <p:cNvSpPr>
            <a:spLocks/>
          </p:cNvSpPr>
          <p:nvPr/>
        </p:nvSpPr>
        <p:spPr bwMode="gray">
          <a:xfrm>
            <a:off x="6896100" y="1047750"/>
            <a:ext cx="2155825" cy="52388"/>
          </a:xfrm>
          <a:custGeom>
            <a:avLst/>
            <a:gdLst/>
            <a:ahLst/>
            <a:cxnLst>
              <a:cxn ang="0">
                <a:pos x="0" y="2"/>
              </a:cxn>
              <a:cxn ang="0">
                <a:pos x="1358" y="0"/>
              </a:cxn>
              <a:cxn ang="0">
                <a:pos x="1356" y="32"/>
              </a:cxn>
              <a:cxn ang="0">
                <a:pos x="60" y="33"/>
              </a:cxn>
              <a:cxn ang="0">
                <a:pos x="0" y="2"/>
              </a:cxn>
            </a:cxnLst>
            <a:rect l="0" t="0" r="r" b="b"/>
            <a:pathLst>
              <a:path w="1358" h="33">
                <a:moveTo>
                  <a:pt x="0" y="2"/>
                </a:moveTo>
                <a:lnTo>
                  <a:pt x="1358" y="0"/>
                </a:lnTo>
                <a:lnTo>
                  <a:pt x="1356" y="32"/>
                </a:lnTo>
                <a:lnTo>
                  <a:pt x="60" y="33"/>
                </a:lnTo>
                <a:lnTo>
                  <a:pt x="0" y="2"/>
                </a:lnTo>
                <a:close/>
              </a:path>
            </a:pathLst>
          </a:custGeom>
          <a:solidFill>
            <a:srgbClr val="FFFFFF">
              <a:alpha val="30000"/>
            </a:srgbClr>
          </a:solidFill>
          <a:ln w="9525">
            <a:noFill/>
            <a:round/>
            <a:headEnd/>
            <a:tailEnd/>
          </a:ln>
          <a:effectLst/>
        </p:spPr>
        <p:txBody>
          <a:bodyPr/>
          <a:lstStyle/>
          <a:p>
            <a:endParaRPr lang="en-US"/>
          </a:p>
        </p:txBody>
      </p:sp>
      <p:sp>
        <p:nvSpPr>
          <p:cNvPr id="1026" name="Rectangle 2"/>
          <p:cNvSpPr>
            <a:spLocks noGrp="1" noChangeArrowheads="1"/>
          </p:cNvSpPr>
          <p:nvPr>
            <p:ph type="title"/>
          </p:nvPr>
        </p:nvSpPr>
        <p:spPr bwMode="gray">
          <a:xfrm>
            <a:off x="457200" y="238125"/>
            <a:ext cx="6477000" cy="8683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gray">
          <a:xfrm>
            <a:off x="457200" y="1438275"/>
            <a:ext cx="8229600" cy="47339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gray">
          <a:xfrm>
            <a:off x="3048000" y="6311900"/>
            <a:ext cx="1712913" cy="2905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solidFill>
                  <a:srgbClr val="000000"/>
                </a:solidFill>
              </a:defRPr>
            </a:lvl1pPr>
          </a:lstStyle>
          <a:p>
            <a:endParaRPr lang="en-US"/>
          </a:p>
        </p:txBody>
      </p:sp>
      <p:sp>
        <p:nvSpPr>
          <p:cNvPr id="1029" name="Rectangle 5"/>
          <p:cNvSpPr>
            <a:spLocks noGrp="1" noChangeArrowheads="1"/>
          </p:cNvSpPr>
          <p:nvPr>
            <p:ph type="ftr" sz="quarter" idx="3"/>
          </p:nvPr>
        </p:nvSpPr>
        <p:spPr bwMode="gray">
          <a:xfrm>
            <a:off x="4830763" y="6323013"/>
            <a:ext cx="2311400" cy="2905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solidFill>
                  <a:srgbClr val="000000"/>
                </a:solidFill>
              </a:defRPr>
            </a:lvl1pPr>
          </a:lstStyle>
          <a:p>
            <a:r>
              <a:rPr lang="en-US" smtClean="0"/>
              <a:t>GV: Trần Việt Khánh</a:t>
            </a:r>
            <a:endParaRPr lang="en-US"/>
          </a:p>
        </p:txBody>
      </p:sp>
      <p:sp>
        <p:nvSpPr>
          <p:cNvPr id="1030" name="Rectangle 6"/>
          <p:cNvSpPr>
            <a:spLocks noGrp="1" noChangeArrowheads="1"/>
          </p:cNvSpPr>
          <p:nvPr>
            <p:ph type="sldNum" sz="quarter" idx="4"/>
          </p:nvPr>
        </p:nvSpPr>
        <p:spPr bwMode="gray">
          <a:xfrm>
            <a:off x="7116763" y="6323013"/>
            <a:ext cx="1616075" cy="2905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solidFill>
                  <a:srgbClr val="000000"/>
                </a:solidFill>
              </a:defRPr>
            </a:lvl1pPr>
          </a:lstStyle>
          <a:p>
            <a:fld id="{F6D84CF6-9893-4FFA-9699-73DE5EFC2F69}" type="slidenum">
              <a:rPr lang="en-US"/>
              <a:pPr/>
              <a:t>‹#›</a:t>
            </a:fld>
            <a:endParaRPr lang="en-US"/>
          </a:p>
        </p:txBody>
      </p:sp>
      <p:sp>
        <p:nvSpPr>
          <p:cNvPr id="1054" name="Rectangle 30" descr="7"/>
          <p:cNvSpPr>
            <a:spLocks noChangeArrowheads="1"/>
          </p:cNvSpPr>
          <p:nvPr/>
        </p:nvSpPr>
        <p:spPr bwMode="gray">
          <a:xfrm>
            <a:off x="8245475" y="415925"/>
            <a:ext cx="534988" cy="546100"/>
          </a:xfrm>
          <a:prstGeom prst="rect">
            <a:avLst/>
          </a:prstGeom>
          <a:blipFill dpi="0" rotWithShape="1">
            <a:blip r:embed="rId17" cstate="print"/>
            <a:srcRect/>
            <a:stretch>
              <a:fillRect/>
            </a:stretch>
          </a:blipFill>
          <a:ln w="9525">
            <a:solidFill>
              <a:srgbClr val="FFFFFF"/>
            </a:solidFill>
            <a:miter lim="800000"/>
            <a:headEnd/>
            <a:tailEnd/>
          </a:ln>
          <a:effectLst/>
        </p:spPr>
        <p:txBody>
          <a:bodyPr wrap="none" anchor="ctr"/>
          <a:lstStyle/>
          <a:p>
            <a:endParaRPr lang="en-US"/>
          </a:p>
        </p:txBody>
      </p:sp>
      <p:sp>
        <p:nvSpPr>
          <p:cNvPr id="1055" name="Rectangle 31" descr="4"/>
          <p:cNvSpPr>
            <a:spLocks noChangeArrowheads="1"/>
          </p:cNvSpPr>
          <p:nvPr/>
        </p:nvSpPr>
        <p:spPr bwMode="gray">
          <a:xfrm>
            <a:off x="7620000" y="415925"/>
            <a:ext cx="534988" cy="546100"/>
          </a:xfrm>
          <a:prstGeom prst="rect">
            <a:avLst/>
          </a:prstGeom>
          <a:blipFill dpi="0" rotWithShape="1">
            <a:blip r:embed="rId18" cstate="print"/>
            <a:srcRect/>
            <a:stretch>
              <a:fillRect/>
            </a:stretch>
          </a:blipFill>
          <a:ln w="9525">
            <a:solidFill>
              <a:srgbClr val="FFFFFF"/>
            </a:solidFill>
            <a:miter lim="800000"/>
            <a:headEnd/>
            <a:tailEnd/>
          </a:ln>
          <a:effectLst/>
        </p:spPr>
        <p:txBody>
          <a:bodyPr wrap="none" anchor="ctr"/>
          <a:lstStyle/>
          <a:p>
            <a:endParaRPr lang="en-US"/>
          </a:p>
        </p:txBody>
      </p:sp>
      <p:sp>
        <p:nvSpPr>
          <p:cNvPr id="1060" name="Rectangle 36"/>
          <p:cNvSpPr>
            <a:spLocks noChangeArrowheads="1"/>
          </p:cNvSpPr>
          <p:nvPr/>
        </p:nvSpPr>
        <p:spPr bwMode="gray">
          <a:xfrm>
            <a:off x="7000875" y="415925"/>
            <a:ext cx="534988" cy="546100"/>
          </a:xfrm>
          <a:prstGeom prst="rect">
            <a:avLst/>
          </a:prstGeom>
          <a:solidFill>
            <a:srgbClr val="FFFFFF">
              <a:alpha val="30000"/>
            </a:srgbClr>
          </a:solidFill>
          <a:ln w="9525">
            <a:solidFill>
              <a:srgbClr val="FFFFFF"/>
            </a:solidFill>
            <a:miter lim="800000"/>
            <a:headEnd/>
            <a:tailEnd/>
          </a:ln>
          <a:effectLst/>
        </p:spPr>
        <p:txBody>
          <a:bodyPr wrap="none" anchor="ctr"/>
          <a:lstStyle/>
          <a:p>
            <a:endParaRPr lang="en-US"/>
          </a:p>
        </p:txBody>
      </p:sp>
      <p:sp>
        <p:nvSpPr>
          <p:cNvPr id="35" name="TextBox 34"/>
          <p:cNvSpPr txBox="1"/>
          <p:nvPr userDrawn="1"/>
        </p:nvSpPr>
        <p:spPr>
          <a:xfrm>
            <a:off x="68267" y="6477000"/>
            <a:ext cx="1473480" cy="230832"/>
          </a:xfrm>
          <a:prstGeom prst="rect">
            <a:avLst/>
          </a:prstGeom>
          <a:noFill/>
        </p:spPr>
        <p:txBody>
          <a:bodyPr wrap="none" rtlCol="0">
            <a:spAutoFit/>
          </a:bodyPr>
          <a:lstStyle/>
          <a:p>
            <a:r>
              <a:rPr lang="en-US" sz="900" kern="1200" smtClean="0">
                <a:solidFill>
                  <a:schemeClr val="tx1"/>
                </a:solidFill>
                <a:latin typeface="Arial" charset="0"/>
                <a:ea typeface="+mn-ea"/>
                <a:cs typeface="+mn-cs"/>
              </a:rPr>
              <a:t>Lập</a:t>
            </a:r>
            <a:r>
              <a:rPr lang="en-US" sz="900" kern="1200" baseline="0" smtClean="0">
                <a:solidFill>
                  <a:schemeClr val="tx1"/>
                </a:solidFill>
                <a:latin typeface="Arial" charset="0"/>
                <a:ea typeface="+mn-ea"/>
                <a:cs typeface="+mn-cs"/>
              </a:rPr>
              <a:t> trình hệ thống nhúng</a:t>
            </a:r>
            <a:endParaRPr lang="en-US" sz="900" kern="1200">
              <a:solidFill>
                <a:schemeClr val="tx1"/>
              </a:solidFill>
              <a:latin typeface="Arial" charset="0"/>
              <a:ea typeface="+mn-ea"/>
              <a:cs typeface="+mn-cs"/>
            </a:endParaRP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500" fill="hold"/>
                                        <p:tgtEl>
                                          <p:spTgt spid="1026"/>
                                        </p:tgtEl>
                                        <p:attrNameLst>
                                          <p:attrName>ppt_x</p:attrName>
                                        </p:attrNameLst>
                                      </p:cBhvr>
                                      <p:tavLst>
                                        <p:tav tm="0">
                                          <p:val>
                                            <p:strVal val="#ppt_x-.2"/>
                                          </p:val>
                                        </p:tav>
                                        <p:tav tm="100000">
                                          <p:val>
                                            <p:strVal val="#ppt_x"/>
                                          </p:val>
                                        </p:tav>
                                      </p:tavLst>
                                    </p:anim>
                                    <p:anim calcmode="lin" valueType="num">
                                      <p:cBhvr>
                                        <p:cTn id="8" dur="500" fill="hold"/>
                                        <p:tgtEl>
                                          <p:spTgt spid="1026"/>
                                        </p:tgtEl>
                                        <p:attrNameLst>
                                          <p:attrName>ppt_y</p:attrName>
                                        </p:attrNameLst>
                                      </p:cBhvr>
                                      <p:tavLst>
                                        <p:tav tm="0">
                                          <p:val>
                                            <p:strVal val="#ppt_y"/>
                                          </p:val>
                                        </p:tav>
                                        <p:tav tm="100000">
                                          <p:val>
                                            <p:strVal val="#ppt_y"/>
                                          </p:val>
                                        </p:tav>
                                      </p:tavLst>
                                    </p:anim>
                                    <p:animEffect transition="in" filter="wipe(right)" prLst="gradientSize: 0.1">
                                      <p:cBhvr>
                                        <p:cTn id="9" dur="500"/>
                                        <p:tgtEl>
                                          <p:spTgt spid="1026"/>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1055"/>
                                        </p:tgtEl>
                                        <p:attrNameLst>
                                          <p:attrName>style.visibility</p:attrName>
                                        </p:attrNameLst>
                                      </p:cBhvr>
                                      <p:to>
                                        <p:strVal val="visible"/>
                                      </p:to>
                                    </p:set>
                                    <p:animEffect transition="in" filter="fade">
                                      <p:cBhvr>
                                        <p:cTn id="13" dur="1000"/>
                                        <p:tgtEl>
                                          <p:spTgt spid="1055"/>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1060"/>
                                        </p:tgtEl>
                                        <p:attrNameLst>
                                          <p:attrName>style.visibility</p:attrName>
                                        </p:attrNameLst>
                                      </p:cBhvr>
                                      <p:to>
                                        <p:strVal val="visible"/>
                                      </p:to>
                                    </p:set>
                                    <p:animEffect transition="in" filter="fade">
                                      <p:cBhvr>
                                        <p:cTn id="17" dur="1000"/>
                                        <p:tgtEl>
                                          <p:spTgt spid="1060"/>
                                        </p:tgtEl>
                                      </p:cBhvr>
                                    </p:animEffect>
                                  </p:childTnLst>
                                </p:cTn>
                              </p:par>
                            </p:childTnLst>
                          </p:cTn>
                        </p:par>
                        <p:par>
                          <p:cTn id="18" fill="hold">
                            <p:stCondLst>
                              <p:cond delay="2500"/>
                            </p:stCondLst>
                            <p:childTnLst>
                              <p:par>
                                <p:cTn id="19" presetID="10" presetClass="entr" presetSubtype="0" fill="hold" grpId="0" nodeType="afterEffect">
                                  <p:stCondLst>
                                    <p:cond delay="0"/>
                                  </p:stCondLst>
                                  <p:childTnLst>
                                    <p:set>
                                      <p:cBhvr>
                                        <p:cTn id="20" dur="1" fill="hold">
                                          <p:stCondLst>
                                            <p:cond delay="0"/>
                                          </p:stCondLst>
                                        </p:cTn>
                                        <p:tgtEl>
                                          <p:spTgt spid="1054"/>
                                        </p:tgtEl>
                                        <p:attrNameLst>
                                          <p:attrName>style.visibility</p:attrName>
                                        </p:attrNameLst>
                                      </p:cBhvr>
                                      <p:to>
                                        <p:strVal val="visible"/>
                                      </p:to>
                                    </p:set>
                                    <p:animEffect transition="in" filter="fade">
                                      <p:cBhvr>
                                        <p:cTn id="21" dur="1000"/>
                                        <p:tgtEl>
                                          <p:spTgt spid="1054"/>
                                        </p:tgtEl>
                                      </p:cBhvr>
                                    </p:animEffect>
                                  </p:childTnLst>
                                </p:cTn>
                              </p:par>
                            </p:childTnLst>
                          </p:cTn>
                        </p:par>
                        <p:par>
                          <p:cTn id="22" fill="hold">
                            <p:stCondLst>
                              <p:cond delay="3500"/>
                            </p:stCondLst>
                            <p:childTnLst>
                              <p:par>
                                <p:cTn id="23" presetID="22" presetClass="entr" presetSubtype="4" fill="hold" nodeType="afterEffect">
                                  <p:stCondLst>
                                    <p:cond delay="0"/>
                                  </p:stCondLst>
                                  <p:childTnLst>
                                    <p:set>
                                      <p:cBhvr>
                                        <p:cTn id="24" dur="1" fill="hold">
                                          <p:stCondLst>
                                            <p:cond delay="0"/>
                                          </p:stCondLst>
                                        </p:cTn>
                                        <p:tgtEl>
                                          <p:spTgt spid="1031"/>
                                        </p:tgtEl>
                                        <p:attrNameLst>
                                          <p:attrName>style.visibility</p:attrName>
                                        </p:attrNameLst>
                                      </p:cBhvr>
                                      <p:to>
                                        <p:strVal val="visible"/>
                                      </p:to>
                                    </p:set>
                                    <p:animEffect transition="in" filter="wipe(down)">
                                      <p:cBhvr>
                                        <p:cTn id="25" dur="500"/>
                                        <p:tgtEl>
                                          <p:spTgt spid="10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54" grpId="0" animBg="1"/>
      <p:bldP spid="1055" grpId="0" animBg="1"/>
      <p:bldP spid="1060" grpId="0" animBg="1"/>
    </p:bldLst>
  </p:timing>
  <p:hf hdr="0" dt="0"/>
  <p:txStyles>
    <p:titleStyle>
      <a:lvl1pPr algn="l" rtl="0" eaLnBrk="1" fontAlgn="base" hangingPunct="1">
        <a:spcBef>
          <a:spcPct val="0"/>
        </a:spcBef>
        <a:spcAft>
          <a:spcPct val="0"/>
        </a:spcAft>
        <a:defRPr sz="4400" b="1">
          <a:solidFill>
            <a:srgbClr val="FFFFFF"/>
          </a:solidFill>
          <a:latin typeface="+mj-lt"/>
          <a:ea typeface="+mj-ea"/>
          <a:cs typeface="+mj-cs"/>
        </a:defRPr>
      </a:lvl1pPr>
      <a:lvl2pPr algn="l" rtl="0" eaLnBrk="1" fontAlgn="base" hangingPunct="1">
        <a:spcBef>
          <a:spcPct val="0"/>
        </a:spcBef>
        <a:spcAft>
          <a:spcPct val="0"/>
        </a:spcAft>
        <a:defRPr sz="4400" b="1">
          <a:solidFill>
            <a:srgbClr val="FFFFFF"/>
          </a:solidFill>
          <a:latin typeface="Arial" charset="0"/>
        </a:defRPr>
      </a:lvl2pPr>
      <a:lvl3pPr algn="l" rtl="0" eaLnBrk="1" fontAlgn="base" hangingPunct="1">
        <a:spcBef>
          <a:spcPct val="0"/>
        </a:spcBef>
        <a:spcAft>
          <a:spcPct val="0"/>
        </a:spcAft>
        <a:defRPr sz="4400" b="1">
          <a:solidFill>
            <a:srgbClr val="FFFFFF"/>
          </a:solidFill>
          <a:latin typeface="Arial" charset="0"/>
        </a:defRPr>
      </a:lvl3pPr>
      <a:lvl4pPr algn="l" rtl="0" eaLnBrk="1" fontAlgn="base" hangingPunct="1">
        <a:spcBef>
          <a:spcPct val="0"/>
        </a:spcBef>
        <a:spcAft>
          <a:spcPct val="0"/>
        </a:spcAft>
        <a:defRPr sz="4400" b="1">
          <a:solidFill>
            <a:srgbClr val="FFFFFF"/>
          </a:solidFill>
          <a:latin typeface="Arial" charset="0"/>
        </a:defRPr>
      </a:lvl4pPr>
      <a:lvl5pPr algn="l" rtl="0" eaLnBrk="1" fontAlgn="base" hangingPunct="1">
        <a:spcBef>
          <a:spcPct val="0"/>
        </a:spcBef>
        <a:spcAft>
          <a:spcPct val="0"/>
        </a:spcAft>
        <a:defRPr sz="4400" b="1">
          <a:solidFill>
            <a:srgbClr val="FFFFFF"/>
          </a:solidFill>
          <a:latin typeface="Arial" charset="0"/>
        </a:defRPr>
      </a:lvl5pPr>
      <a:lvl6pPr marL="457200" algn="l" rtl="0" eaLnBrk="1" fontAlgn="base" hangingPunct="1">
        <a:spcBef>
          <a:spcPct val="0"/>
        </a:spcBef>
        <a:spcAft>
          <a:spcPct val="0"/>
        </a:spcAft>
        <a:defRPr sz="4400" b="1">
          <a:solidFill>
            <a:srgbClr val="FFFFFF"/>
          </a:solidFill>
          <a:latin typeface="Arial" charset="0"/>
        </a:defRPr>
      </a:lvl6pPr>
      <a:lvl7pPr marL="914400" algn="l" rtl="0" eaLnBrk="1" fontAlgn="base" hangingPunct="1">
        <a:spcBef>
          <a:spcPct val="0"/>
        </a:spcBef>
        <a:spcAft>
          <a:spcPct val="0"/>
        </a:spcAft>
        <a:defRPr sz="4400" b="1">
          <a:solidFill>
            <a:srgbClr val="FFFFFF"/>
          </a:solidFill>
          <a:latin typeface="Arial" charset="0"/>
        </a:defRPr>
      </a:lvl7pPr>
      <a:lvl8pPr marL="1371600" algn="l" rtl="0" eaLnBrk="1" fontAlgn="base" hangingPunct="1">
        <a:spcBef>
          <a:spcPct val="0"/>
        </a:spcBef>
        <a:spcAft>
          <a:spcPct val="0"/>
        </a:spcAft>
        <a:defRPr sz="4400" b="1">
          <a:solidFill>
            <a:srgbClr val="FFFFFF"/>
          </a:solidFill>
          <a:latin typeface="Arial" charset="0"/>
        </a:defRPr>
      </a:lvl8pPr>
      <a:lvl9pPr marL="1828800" algn="l" rtl="0" eaLnBrk="1" fontAlgn="base" hangingPunct="1">
        <a:spcBef>
          <a:spcPct val="0"/>
        </a:spcBef>
        <a:spcAft>
          <a:spcPct val="0"/>
        </a:spcAft>
        <a:defRPr sz="4400" b="1">
          <a:solidFill>
            <a:srgbClr val="FFFFFF"/>
          </a:solidFill>
          <a:latin typeface="Arial" charset="0"/>
        </a:defRPr>
      </a:lvl9pPr>
    </p:titleStyle>
    <p:bodyStyle>
      <a:lvl1pPr marL="342900" indent="-342900" algn="l" rtl="0" eaLnBrk="1" fontAlgn="base" hangingPunct="1">
        <a:spcBef>
          <a:spcPct val="20000"/>
        </a:spcBef>
        <a:spcAft>
          <a:spcPct val="0"/>
        </a:spcAft>
        <a:buChar char="•"/>
        <a:defRPr sz="3200">
          <a:solidFill>
            <a:srgbClr val="000000"/>
          </a:solidFill>
          <a:latin typeface="+mn-lt"/>
          <a:ea typeface="+mn-ea"/>
          <a:cs typeface="+mn-cs"/>
        </a:defRPr>
      </a:lvl1pPr>
      <a:lvl2pPr marL="742950" indent="-285750" algn="l" rtl="0" eaLnBrk="1" fontAlgn="base" hangingPunct="1">
        <a:spcBef>
          <a:spcPct val="20000"/>
        </a:spcBef>
        <a:spcAft>
          <a:spcPct val="0"/>
        </a:spcAft>
        <a:buChar char="–"/>
        <a:defRPr sz="2800">
          <a:solidFill>
            <a:srgbClr val="000000"/>
          </a:solidFill>
          <a:latin typeface="+mn-lt"/>
        </a:defRPr>
      </a:lvl2pPr>
      <a:lvl3pPr marL="1143000" indent="-228600" algn="l" rtl="0" eaLnBrk="1" fontAlgn="base" hangingPunct="1">
        <a:spcBef>
          <a:spcPct val="20000"/>
        </a:spcBef>
        <a:spcAft>
          <a:spcPct val="0"/>
        </a:spcAft>
        <a:buChar char="•"/>
        <a:defRPr sz="2400">
          <a:solidFill>
            <a:srgbClr val="000000"/>
          </a:solidFill>
          <a:latin typeface="+mn-lt"/>
        </a:defRPr>
      </a:lvl3pPr>
      <a:lvl4pPr marL="1600200" indent="-228600" algn="l" rtl="0" eaLnBrk="1" fontAlgn="base" hangingPunct="1">
        <a:spcBef>
          <a:spcPct val="20000"/>
        </a:spcBef>
        <a:spcAft>
          <a:spcPct val="0"/>
        </a:spcAft>
        <a:buChar char="–"/>
        <a:defRPr sz="2000">
          <a:solidFill>
            <a:srgbClr val="000000"/>
          </a:solidFill>
          <a:latin typeface="+mn-lt"/>
        </a:defRPr>
      </a:lvl4pPr>
      <a:lvl5pPr marL="2057400" indent="-228600" algn="l" rtl="0" eaLnBrk="1" fontAlgn="base" hangingPunct="1">
        <a:spcBef>
          <a:spcPct val="20000"/>
        </a:spcBef>
        <a:spcAft>
          <a:spcPct val="0"/>
        </a:spcAft>
        <a:buChar char="»"/>
        <a:defRPr sz="2000">
          <a:solidFill>
            <a:srgbClr val="000000"/>
          </a:solidFill>
          <a:latin typeface="+mn-lt"/>
        </a:defRPr>
      </a:lvl5pPr>
      <a:lvl6pPr marL="2514600" indent="-228600" algn="l" rtl="0" eaLnBrk="1" fontAlgn="base" hangingPunct="1">
        <a:spcBef>
          <a:spcPct val="20000"/>
        </a:spcBef>
        <a:spcAft>
          <a:spcPct val="0"/>
        </a:spcAft>
        <a:buChar char="»"/>
        <a:defRPr sz="2000">
          <a:solidFill>
            <a:srgbClr val="000000"/>
          </a:solidFill>
          <a:latin typeface="+mn-lt"/>
        </a:defRPr>
      </a:lvl6pPr>
      <a:lvl7pPr marL="2971800" indent="-228600" algn="l" rtl="0" eaLnBrk="1" fontAlgn="base" hangingPunct="1">
        <a:spcBef>
          <a:spcPct val="20000"/>
        </a:spcBef>
        <a:spcAft>
          <a:spcPct val="0"/>
        </a:spcAft>
        <a:buChar char="»"/>
        <a:defRPr sz="2000">
          <a:solidFill>
            <a:srgbClr val="000000"/>
          </a:solidFill>
          <a:latin typeface="+mn-lt"/>
        </a:defRPr>
      </a:lvl7pPr>
      <a:lvl8pPr marL="3429000" indent="-228600" algn="l" rtl="0" eaLnBrk="1" fontAlgn="base" hangingPunct="1">
        <a:spcBef>
          <a:spcPct val="20000"/>
        </a:spcBef>
        <a:spcAft>
          <a:spcPct val="0"/>
        </a:spcAft>
        <a:buChar char="»"/>
        <a:defRPr sz="2000">
          <a:solidFill>
            <a:srgbClr val="000000"/>
          </a:solidFill>
          <a:latin typeface="+mn-lt"/>
        </a:defRPr>
      </a:lvl8pPr>
      <a:lvl9pPr marL="3886200" indent="-228600" algn="l" rtl="0" eaLnBrk="1" fontAlgn="base" hangingPunct="1">
        <a:spcBef>
          <a:spcPct val="20000"/>
        </a:spcBef>
        <a:spcAft>
          <a:spcPct val="0"/>
        </a:spcAft>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endParaRPr lang="en-US"/>
          </a:p>
        </p:txBody>
      </p:sp>
      <p:sp>
        <p:nvSpPr>
          <p:cNvPr id="3" name="Footer Placeholder 2"/>
          <p:cNvSpPr>
            <a:spLocks noGrp="1"/>
          </p:cNvSpPr>
          <p:nvPr>
            <p:ph type="ftr" sz="quarter" idx="3"/>
          </p:nvPr>
        </p:nvSpPr>
        <p:spPr/>
        <p:txBody>
          <a:bodyPr/>
          <a:lstStyle/>
          <a:p>
            <a:r>
              <a:rPr lang="en-US" sz="1600" b="1" smtClean="0">
                <a:solidFill>
                  <a:srgbClr val="FF0000"/>
                </a:solidFill>
              </a:rPr>
              <a:t>GV: Trần Việt Khánh</a:t>
            </a:r>
            <a:endParaRPr lang="en-US" sz="1600" b="1">
              <a:solidFill>
                <a:srgbClr val="FF0000"/>
              </a:solidFill>
            </a:endParaRPr>
          </a:p>
        </p:txBody>
      </p:sp>
      <p:sp>
        <p:nvSpPr>
          <p:cNvPr id="4" name="Slide Number Placeholder 3"/>
          <p:cNvSpPr>
            <a:spLocks noGrp="1"/>
          </p:cNvSpPr>
          <p:nvPr>
            <p:ph type="sldNum" sz="quarter" idx="4"/>
          </p:nvPr>
        </p:nvSpPr>
        <p:spPr/>
        <p:txBody>
          <a:bodyPr/>
          <a:lstStyle/>
          <a:p>
            <a:fld id="{0A099D71-8491-4B33-93F4-50FBDB349578}" type="slidenum">
              <a:rPr lang="en-US" smtClean="0"/>
              <a:pPr/>
              <a:t>1</a:t>
            </a:fld>
            <a:endParaRPr lang="en-US"/>
          </a:p>
        </p:txBody>
      </p:sp>
      <p:sp>
        <p:nvSpPr>
          <p:cNvPr id="6" name="Title 5"/>
          <p:cNvSpPr>
            <a:spLocks noGrp="1"/>
          </p:cNvSpPr>
          <p:nvPr>
            <p:ph type="ctrTitle"/>
          </p:nvPr>
        </p:nvSpPr>
        <p:spPr>
          <a:xfrm>
            <a:off x="304800" y="2438400"/>
            <a:ext cx="8574368" cy="1470025"/>
          </a:xfrm>
        </p:spPr>
        <p:txBody>
          <a:bodyPr/>
          <a:lstStyle/>
          <a:p>
            <a:pPr algn="l"/>
            <a:r>
              <a:rPr lang="en-US" sz="3200" smtClean="0"/>
              <a:t>Trường Cao Đẳng Lý Tự Trọng TP.HCM</a:t>
            </a:r>
            <a:br>
              <a:rPr lang="en-US" sz="3200" smtClean="0"/>
            </a:br>
            <a:r>
              <a:rPr lang="en-US" sz="3200" smtClean="0"/>
              <a:t>Giảng viên : Trần Việt Khánh</a:t>
            </a:r>
            <a:endParaRPr lang="en-US" sz="320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76200" y="238125"/>
            <a:ext cx="8077200" cy="868363"/>
          </a:xfrm>
        </p:spPr>
        <p:txBody>
          <a:bodyPr/>
          <a:lstStyle/>
          <a:p>
            <a:r>
              <a:rPr lang="en-US" sz="2400" smtClean="0"/>
              <a:t>Chương 2: Hệ điều hành trên các hệ thống nhúng</a:t>
            </a:r>
            <a:endParaRPr lang="en-US" sz="2400"/>
          </a:p>
        </p:txBody>
      </p:sp>
      <p:grpSp>
        <p:nvGrpSpPr>
          <p:cNvPr id="79" name="Group 78"/>
          <p:cNvGrpSpPr/>
          <p:nvPr/>
        </p:nvGrpSpPr>
        <p:grpSpPr>
          <a:xfrm>
            <a:off x="1727200" y="3695700"/>
            <a:ext cx="6866941" cy="952500"/>
            <a:chOff x="1727200" y="4035425"/>
            <a:chExt cx="6866941" cy="952500"/>
          </a:xfrm>
        </p:grpSpPr>
        <p:grpSp>
          <p:nvGrpSpPr>
            <p:cNvPr id="8" name="Group 13"/>
            <p:cNvGrpSpPr>
              <a:grpSpLocks/>
            </p:cNvGrpSpPr>
            <p:nvPr/>
          </p:nvGrpSpPr>
          <p:grpSpPr bwMode="auto">
            <a:xfrm>
              <a:off x="1927225" y="4035425"/>
              <a:ext cx="6666916" cy="688975"/>
              <a:chOff x="720" y="1392"/>
              <a:chExt cx="4058" cy="480"/>
            </a:xfrm>
          </p:grpSpPr>
          <p:sp>
            <p:nvSpPr>
              <p:cNvPr id="7182" name="AutoShape 14"/>
              <p:cNvSpPr>
                <a:spLocks noChangeArrowheads="1"/>
              </p:cNvSpPr>
              <p:nvPr/>
            </p:nvSpPr>
            <p:spPr bwMode="gray">
              <a:xfrm>
                <a:off x="720" y="1392"/>
                <a:ext cx="4058" cy="480"/>
              </a:xfrm>
              <a:prstGeom prst="roundRect">
                <a:avLst>
                  <a:gd name="adj" fmla="val 17509"/>
                </a:avLst>
              </a:prstGeom>
              <a:gradFill rotWithShape="1">
                <a:gsLst>
                  <a:gs pos="0">
                    <a:schemeClr val="folHlink"/>
                  </a:gs>
                  <a:gs pos="50000">
                    <a:schemeClr val="folHlink">
                      <a:gamma/>
                      <a:shade val="92157"/>
                      <a:invGamma/>
                    </a:schemeClr>
                  </a:gs>
                  <a:gs pos="100000">
                    <a:schemeClr val="folHlink"/>
                  </a:gs>
                </a:gsLst>
                <a:lin ang="5400000" scaled="1"/>
              </a:gradFill>
              <a:ln w="9525">
                <a:noFill/>
                <a:round/>
                <a:headEnd/>
                <a:tailEnd/>
              </a:ln>
              <a:effectLst/>
            </p:spPr>
            <p:txBody>
              <a:bodyPr wrap="none" anchor="ctr"/>
              <a:lstStyle/>
              <a:p>
                <a:endParaRPr lang="en-US"/>
              </a:p>
            </p:txBody>
          </p:sp>
          <p:grpSp>
            <p:nvGrpSpPr>
              <p:cNvPr id="9" name="Group 15"/>
              <p:cNvGrpSpPr>
                <a:grpSpLocks/>
              </p:cNvGrpSpPr>
              <p:nvPr/>
            </p:nvGrpSpPr>
            <p:grpSpPr bwMode="auto">
              <a:xfrm>
                <a:off x="730" y="1407"/>
                <a:ext cx="4043" cy="444"/>
                <a:chOff x="744" y="1407"/>
                <a:chExt cx="3988" cy="444"/>
              </a:xfrm>
            </p:grpSpPr>
            <p:sp>
              <p:nvSpPr>
                <p:cNvPr id="7184" name="AutoShape 16"/>
                <p:cNvSpPr>
                  <a:spLocks noChangeArrowheads="1"/>
                </p:cNvSpPr>
                <p:nvPr/>
              </p:nvSpPr>
              <p:spPr bwMode="gray">
                <a:xfrm>
                  <a:off x="744" y="1736"/>
                  <a:ext cx="3988" cy="115"/>
                </a:xfrm>
                <a:prstGeom prst="roundRect">
                  <a:avLst>
                    <a:gd name="adj" fmla="val 50000"/>
                  </a:avLst>
                </a:prstGeom>
                <a:gradFill rotWithShape="1">
                  <a:gsLst>
                    <a:gs pos="0">
                      <a:schemeClr val="folHlink">
                        <a:alpha val="0"/>
                      </a:schemeClr>
                    </a:gs>
                    <a:gs pos="100000">
                      <a:schemeClr val="folHlink">
                        <a:gamma/>
                        <a:tint val="0"/>
                        <a:invGamma/>
                      </a:schemeClr>
                    </a:gs>
                  </a:gsLst>
                  <a:lin ang="5400000" scaled="1"/>
                </a:gradFill>
                <a:ln w="9525">
                  <a:noFill/>
                  <a:round/>
                  <a:headEnd/>
                  <a:tailEnd/>
                </a:ln>
                <a:effectLst/>
              </p:spPr>
              <p:txBody>
                <a:bodyPr wrap="none" anchor="ctr"/>
                <a:lstStyle/>
                <a:p>
                  <a:endParaRPr lang="en-US"/>
                </a:p>
              </p:txBody>
            </p:sp>
            <p:sp>
              <p:nvSpPr>
                <p:cNvPr id="7185" name="AutoShape 17"/>
                <p:cNvSpPr>
                  <a:spLocks noChangeArrowheads="1"/>
                </p:cNvSpPr>
                <p:nvPr/>
              </p:nvSpPr>
              <p:spPr bwMode="gray">
                <a:xfrm>
                  <a:off x="744" y="1407"/>
                  <a:ext cx="3988" cy="115"/>
                </a:xfrm>
                <a:prstGeom prst="roundRect">
                  <a:avLst>
                    <a:gd name="adj" fmla="val 50000"/>
                  </a:avLst>
                </a:prstGeom>
                <a:gradFill rotWithShape="1">
                  <a:gsLst>
                    <a:gs pos="0">
                      <a:schemeClr val="folHlink">
                        <a:gamma/>
                        <a:tint val="0"/>
                        <a:invGamma/>
                      </a:schemeClr>
                    </a:gs>
                    <a:gs pos="100000">
                      <a:schemeClr val="folHlink">
                        <a:alpha val="0"/>
                      </a:schemeClr>
                    </a:gs>
                  </a:gsLst>
                  <a:lin ang="5400000" scaled="1"/>
                </a:gradFill>
                <a:ln w="9525">
                  <a:noFill/>
                  <a:round/>
                  <a:headEnd/>
                  <a:tailEnd/>
                </a:ln>
                <a:effectLst/>
              </p:spPr>
              <p:txBody>
                <a:bodyPr wrap="none" anchor="ctr"/>
                <a:lstStyle/>
                <a:p>
                  <a:endParaRPr lang="en-US"/>
                </a:p>
              </p:txBody>
            </p:sp>
          </p:grpSp>
        </p:grpSp>
        <p:sp>
          <p:nvSpPr>
            <p:cNvPr id="7194" name="Text Box 26"/>
            <p:cNvSpPr txBox="1">
              <a:spLocks noChangeArrowheads="1"/>
            </p:cNvSpPr>
            <p:nvPr/>
          </p:nvSpPr>
          <p:spPr bwMode="white">
            <a:xfrm>
              <a:off x="2405062" y="4130615"/>
              <a:ext cx="5672137" cy="400110"/>
            </a:xfrm>
            <a:prstGeom prst="rect">
              <a:avLst/>
            </a:prstGeom>
            <a:noFill/>
            <a:ln w="9525">
              <a:noFill/>
              <a:miter lim="800000"/>
              <a:headEnd/>
              <a:tailEnd/>
            </a:ln>
            <a:effectLst/>
          </p:spPr>
          <p:txBody>
            <a:bodyPr wrap="square">
              <a:spAutoFit/>
            </a:bodyPr>
            <a:lstStyle/>
            <a:p>
              <a:pPr marL="457200" indent="-457200">
                <a:spcBef>
                  <a:spcPct val="50000"/>
                </a:spcBef>
                <a:buClr>
                  <a:schemeClr val="tx1"/>
                </a:buClr>
              </a:pPr>
              <a:r>
                <a:rPr lang="en-US" sz="2000" b="1" smtClean="0">
                  <a:solidFill>
                    <a:srgbClr val="FFFFFF"/>
                  </a:solidFill>
                  <a:cs typeface="Arial" charset="0"/>
                </a:rPr>
                <a:t>Các hệ điều hành nhúng</a:t>
              </a:r>
              <a:endParaRPr lang="en-US" sz="2000" b="1">
                <a:solidFill>
                  <a:srgbClr val="FFFFFF"/>
                </a:solidFill>
                <a:cs typeface="Arial" charset="0"/>
              </a:endParaRPr>
            </a:p>
          </p:txBody>
        </p:sp>
        <p:pic>
          <p:nvPicPr>
            <p:cNvPr id="7195" name="Picture 27" descr="1"/>
            <p:cNvPicPr>
              <a:picLocks noChangeAspect="1" noChangeArrowheads="1"/>
            </p:cNvPicPr>
            <p:nvPr/>
          </p:nvPicPr>
          <p:blipFill>
            <a:blip r:embed="rId3" cstate="print">
              <a:lum bright="-6000" contrast="24000"/>
            </a:blip>
            <a:srcRect l="42606" t="64474" r="19473"/>
            <a:stretch>
              <a:fillRect/>
            </a:stretch>
          </p:blipFill>
          <p:spPr bwMode="auto">
            <a:xfrm>
              <a:off x="1727200" y="4038600"/>
              <a:ext cx="792163" cy="949325"/>
            </a:xfrm>
            <a:prstGeom prst="rect">
              <a:avLst/>
            </a:prstGeom>
            <a:noFill/>
          </p:spPr>
        </p:pic>
        <p:sp>
          <p:nvSpPr>
            <p:cNvPr id="7199" name="Text Box 31"/>
            <p:cNvSpPr txBox="1">
              <a:spLocks noChangeArrowheads="1"/>
            </p:cNvSpPr>
            <p:nvPr/>
          </p:nvSpPr>
          <p:spPr bwMode="white">
            <a:xfrm>
              <a:off x="2073275" y="4140200"/>
              <a:ext cx="381000" cy="457200"/>
            </a:xfrm>
            <a:prstGeom prst="rect">
              <a:avLst/>
            </a:prstGeom>
            <a:noFill/>
            <a:ln w="9525">
              <a:noFill/>
              <a:miter lim="800000"/>
              <a:headEnd/>
              <a:tailEnd/>
            </a:ln>
            <a:effectLst/>
          </p:spPr>
          <p:txBody>
            <a:bodyPr>
              <a:spAutoFit/>
            </a:bodyPr>
            <a:lstStyle/>
            <a:p>
              <a:pPr algn="ctr">
                <a:spcBef>
                  <a:spcPct val="50000"/>
                </a:spcBef>
              </a:pPr>
              <a:r>
                <a:rPr lang="en-US" sz="2400" b="1">
                  <a:solidFill>
                    <a:srgbClr val="FFFFFF"/>
                  </a:solidFill>
                  <a:cs typeface="Arial" charset="0"/>
                </a:rPr>
                <a:t>4</a:t>
              </a:r>
            </a:p>
          </p:txBody>
        </p:sp>
      </p:grpSp>
      <p:grpSp>
        <p:nvGrpSpPr>
          <p:cNvPr id="65" name="Group 64"/>
          <p:cNvGrpSpPr/>
          <p:nvPr/>
        </p:nvGrpSpPr>
        <p:grpSpPr>
          <a:xfrm>
            <a:off x="1752600" y="1295400"/>
            <a:ext cx="6858000" cy="949325"/>
            <a:chOff x="1752600" y="1447800"/>
            <a:chExt cx="6858000" cy="949325"/>
          </a:xfrm>
        </p:grpSpPr>
        <p:grpSp>
          <p:nvGrpSpPr>
            <p:cNvPr id="64" name="Group 63"/>
            <p:cNvGrpSpPr/>
            <p:nvPr/>
          </p:nvGrpSpPr>
          <p:grpSpPr>
            <a:xfrm>
              <a:off x="1752600" y="1447800"/>
              <a:ext cx="6858000" cy="949325"/>
              <a:chOff x="1752600" y="1447800"/>
              <a:chExt cx="6858000" cy="949325"/>
            </a:xfrm>
          </p:grpSpPr>
          <p:grpSp>
            <p:nvGrpSpPr>
              <p:cNvPr id="46" name="Group 45"/>
              <p:cNvGrpSpPr/>
              <p:nvPr/>
            </p:nvGrpSpPr>
            <p:grpSpPr>
              <a:xfrm>
                <a:off x="1927225" y="1449387"/>
                <a:ext cx="6683375" cy="688975"/>
                <a:chOff x="1927225" y="1449387"/>
                <a:chExt cx="6683375" cy="688975"/>
              </a:xfrm>
            </p:grpSpPr>
            <p:grpSp>
              <p:nvGrpSpPr>
                <p:cNvPr id="10" name="Group 18"/>
                <p:cNvGrpSpPr>
                  <a:grpSpLocks/>
                </p:cNvGrpSpPr>
                <p:nvPr/>
              </p:nvGrpSpPr>
              <p:grpSpPr bwMode="auto">
                <a:xfrm>
                  <a:off x="1927225" y="1449387"/>
                  <a:ext cx="6675141" cy="688975"/>
                  <a:chOff x="720" y="1392"/>
                  <a:chExt cx="4058" cy="480"/>
                </a:xfrm>
              </p:grpSpPr>
              <p:sp>
                <p:nvSpPr>
                  <p:cNvPr id="7187" name="AutoShape 19"/>
                  <p:cNvSpPr>
                    <a:spLocks noChangeArrowheads="1"/>
                  </p:cNvSpPr>
                  <p:nvPr/>
                </p:nvSpPr>
                <p:spPr bwMode="gray">
                  <a:xfrm>
                    <a:off x="720" y="1392"/>
                    <a:ext cx="4058" cy="480"/>
                  </a:xfrm>
                  <a:prstGeom prst="roundRect">
                    <a:avLst>
                      <a:gd name="adj" fmla="val 17509"/>
                    </a:avLst>
                  </a:prstGeom>
                  <a:gradFill rotWithShape="1">
                    <a:gsLst>
                      <a:gs pos="0">
                        <a:schemeClr val="accent1"/>
                      </a:gs>
                      <a:gs pos="50000">
                        <a:schemeClr val="accent1">
                          <a:gamma/>
                          <a:shade val="92157"/>
                          <a:invGamma/>
                        </a:schemeClr>
                      </a:gs>
                      <a:gs pos="100000">
                        <a:schemeClr val="accent1"/>
                      </a:gs>
                    </a:gsLst>
                    <a:lin ang="5400000" scaled="1"/>
                  </a:gradFill>
                  <a:ln w="9525">
                    <a:noFill/>
                    <a:round/>
                    <a:headEnd/>
                    <a:tailEnd/>
                  </a:ln>
                  <a:effectLst/>
                </p:spPr>
                <p:txBody>
                  <a:bodyPr wrap="none" anchor="ctr"/>
                  <a:lstStyle/>
                  <a:p>
                    <a:endParaRPr lang="en-US"/>
                  </a:p>
                </p:txBody>
              </p:sp>
              <p:grpSp>
                <p:nvGrpSpPr>
                  <p:cNvPr id="11" name="Group 20"/>
                  <p:cNvGrpSpPr>
                    <a:grpSpLocks/>
                  </p:cNvGrpSpPr>
                  <p:nvPr/>
                </p:nvGrpSpPr>
                <p:grpSpPr bwMode="auto">
                  <a:xfrm>
                    <a:off x="730" y="1407"/>
                    <a:ext cx="4043" cy="444"/>
                    <a:chOff x="744" y="1407"/>
                    <a:chExt cx="3988" cy="444"/>
                  </a:xfrm>
                </p:grpSpPr>
                <p:sp>
                  <p:nvSpPr>
                    <p:cNvPr id="7189" name="AutoShape 21"/>
                    <p:cNvSpPr>
                      <a:spLocks noChangeArrowheads="1"/>
                    </p:cNvSpPr>
                    <p:nvPr/>
                  </p:nvSpPr>
                  <p:spPr bwMode="gray">
                    <a:xfrm>
                      <a:off x="744" y="1736"/>
                      <a:ext cx="3988" cy="115"/>
                    </a:xfrm>
                    <a:prstGeom prst="roundRect">
                      <a:avLst>
                        <a:gd name="adj" fmla="val 50000"/>
                      </a:avLst>
                    </a:prstGeom>
                    <a:gradFill rotWithShape="1">
                      <a:gsLst>
                        <a:gs pos="0">
                          <a:schemeClr val="accent1">
                            <a:alpha val="0"/>
                          </a:schemeClr>
                        </a:gs>
                        <a:gs pos="100000">
                          <a:schemeClr val="accent1">
                            <a:gamma/>
                            <a:tint val="0"/>
                            <a:invGamma/>
                          </a:schemeClr>
                        </a:gs>
                      </a:gsLst>
                      <a:lin ang="5400000" scaled="1"/>
                    </a:gradFill>
                    <a:ln w="9525">
                      <a:noFill/>
                      <a:round/>
                      <a:headEnd/>
                      <a:tailEnd/>
                    </a:ln>
                    <a:effectLst/>
                  </p:spPr>
                  <p:txBody>
                    <a:bodyPr wrap="none" anchor="ctr"/>
                    <a:lstStyle/>
                    <a:p>
                      <a:endParaRPr lang="en-US"/>
                    </a:p>
                  </p:txBody>
                </p:sp>
                <p:sp>
                  <p:nvSpPr>
                    <p:cNvPr id="7190" name="AutoShape 22"/>
                    <p:cNvSpPr>
                      <a:spLocks noChangeArrowheads="1"/>
                    </p:cNvSpPr>
                    <p:nvPr/>
                  </p:nvSpPr>
                  <p:spPr bwMode="gray">
                    <a:xfrm>
                      <a:off x="744" y="1407"/>
                      <a:ext cx="3988" cy="115"/>
                    </a:xfrm>
                    <a:prstGeom prst="roundRect">
                      <a:avLst>
                        <a:gd name="adj" fmla="val 50000"/>
                      </a:avLst>
                    </a:prstGeom>
                    <a:gradFill rotWithShape="1">
                      <a:gsLst>
                        <a:gs pos="0">
                          <a:schemeClr val="accent1">
                            <a:gamma/>
                            <a:tint val="0"/>
                            <a:invGamma/>
                          </a:schemeClr>
                        </a:gs>
                        <a:gs pos="100000">
                          <a:schemeClr val="accent1">
                            <a:alpha val="0"/>
                          </a:schemeClr>
                        </a:gs>
                      </a:gsLst>
                      <a:lin ang="5400000" scaled="1"/>
                    </a:gradFill>
                    <a:ln w="9525">
                      <a:noFill/>
                      <a:round/>
                      <a:headEnd/>
                      <a:tailEnd/>
                    </a:ln>
                    <a:effectLst/>
                  </p:spPr>
                  <p:txBody>
                    <a:bodyPr wrap="none" anchor="ctr"/>
                    <a:lstStyle/>
                    <a:p>
                      <a:endParaRPr lang="en-US"/>
                    </a:p>
                  </p:txBody>
                </p:sp>
              </p:grpSp>
            </p:grpSp>
            <p:sp>
              <p:nvSpPr>
                <p:cNvPr id="7191" name="Text Box 23"/>
                <p:cNvSpPr txBox="1">
                  <a:spLocks noChangeArrowheads="1"/>
                </p:cNvSpPr>
                <p:nvPr/>
              </p:nvSpPr>
              <p:spPr bwMode="white">
                <a:xfrm>
                  <a:off x="2393950" y="1581090"/>
                  <a:ext cx="6216650" cy="400110"/>
                </a:xfrm>
                <a:prstGeom prst="rect">
                  <a:avLst/>
                </a:prstGeom>
                <a:noFill/>
                <a:ln w="9525">
                  <a:noFill/>
                  <a:miter lim="800000"/>
                  <a:headEnd/>
                  <a:tailEnd/>
                </a:ln>
                <a:effectLst/>
              </p:spPr>
              <p:txBody>
                <a:bodyPr wrap="square">
                  <a:spAutoFit/>
                </a:bodyPr>
                <a:lstStyle/>
                <a:p>
                  <a:pPr marL="457200" indent="-457200">
                    <a:spcBef>
                      <a:spcPct val="50000"/>
                    </a:spcBef>
                    <a:buClr>
                      <a:schemeClr val="tx1"/>
                    </a:buClr>
                  </a:pPr>
                  <a:r>
                    <a:rPr lang="en-US" sz="2000" b="1" smtClean="0">
                      <a:solidFill>
                        <a:srgbClr val="FFFFFF"/>
                      </a:solidFill>
                      <a:cs typeface="Arial" charset="0"/>
                    </a:rPr>
                    <a:t>Các yêu cầu chung của hệ điều hành nhúng</a:t>
                  </a:r>
                  <a:endParaRPr lang="en-US" sz="2000" b="1">
                    <a:solidFill>
                      <a:srgbClr val="FFFFFF"/>
                    </a:solidFill>
                    <a:cs typeface="Arial" charset="0"/>
                  </a:endParaRPr>
                </a:p>
              </p:txBody>
            </p:sp>
          </p:grpSp>
          <p:pic>
            <p:nvPicPr>
              <p:cNvPr id="7198" name="Picture 30" descr="1"/>
              <p:cNvPicPr>
                <a:picLocks noChangeAspect="1" noChangeArrowheads="1"/>
              </p:cNvPicPr>
              <p:nvPr/>
            </p:nvPicPr>
            <p:blipFill>
              <a:blip r:embed="rId3" cstate="print">
                <a:lum bright="-6000" contrast="24000"/>
              </a:blip>
              <a:srcRect l="42606" t="64474" r="19473"/>
              <a:stretch>
                <a:fillRect/>
              </a:stretch>
            </p:blipFill>
            <p:spPr bwMode="auto">
              <a:xfrm>
                <a:off x="1752600" y="1447800"/>
                <a:ext cx="792162" cy="949325"/>
              </a:xfrm>
              <a:prstGeom prst="rect">
                <a:avLst/>
              </a:prstGeom>
              <a:noFill/>
            </p:spPr>
          </p:pic>
        </p:grpSp>
        <p:sp>
          <p:nvSpPr>
            <p:cNvPr id="7200" name="Text Box 32"/>
            <p:cNvSpPr txBox="1">
              <a:spLocks noChangeArrowheads="1"/>
            </p:cNvSpPr>
            <p:nvPr/>
          </p:nvSpPr>
          <p:spPr bwMode="white">
            <a:xfrm>
              <a:off x="2052638" y="1546225"/>
              <a:ext cx="381000" cy="457200"/>
            </a:xfrm>
            <a:prstGeom prst="rect">
              <a:avLst/>
            </a:prstGeom>
            <a:noFill/>
            <a:ln w="9525">
              <a:noFill/>
              <a:miter lim="800000"/>
              <a:headEnd/>
              <a:tailEnd/>
            </a:ln>
            <a:effectLst/>
          </p:spPr>
          <p:txBody>
            <a:bodyPr>
              <a:spAutoFit/>
            </a:bodyPr>
            <a:lstStyle/>
            <a:p>
              <a:pPr algn="ctr">
                <a:spcBef>
                  <a:spcPct val="50000"/>
                </a:spcBef>
              </a:pPr>
              <a:r>
                <a:rPr lang="en-US" sz="2400" b="1">
                  <a:solidFill>
                    <a:srgbClr val="FFFFFF"/>
                  </a:solidFill>
                  <a:cs typeface="Arial" charset="0"/>
                </a:rPr>
                <a:t>1</a:t>
              </a:r>
            </a:p>
          </p:txBody>
        </p:sp>
      </p:grpSp>
      <p:grpSp>
        <p:nvGrpSpPr>
          <p:cNvPr id="77" name="Group 76"/>
          <p:cNvGrpSpPr/>
          <p:nvPr/>
        </p:nvGrpSpPr>
        <p:grpSpPr>
          <a:xfrm>
            <a:off x="1743075" y="2057400"/>
            <a:ext cx="7019925" cy="949325"/>
            <a:chOff x="1743075" y="2286000"/>
            <a:chExt cx="7019925" cy="949325"/>
          </a:xfrm>
        </p:grpSpPr>
        <p:grpSp>
          <p:nvGrpSpPr>
            <p:cNvPr id="4" name="Group 3"/>
            <p:cNvGrpSpPr>
              <a:grpSpLocks/>
            </p:cNvGrpSpPr>
            <p:nvPr/>
          </p:nvGrpSpPr>
          <p:grpSpPr bwMode="auto">
            <a:xfrm>
              <a:off x="1927225" y="2312987"/>
              <a:ext cx="6683375" cy="688975"/>
              <a:chOff x="720" y="1392"/>
              <a:chExt cx="4058" cy="480"/>
            </a:xfrm>
          </p:grpSpPr>
          <p:sp>
            <p:nvSpPr>
              <p:cNvPr id="7172" name="AutoShape 4"/>
              <p:cNvSpPr>
                <a:spLocks noChangeArrowheads="1"/>
              </p:cNvSpPr>
              <p:nvPr/>
            </p:nvSpPr>
            <p:spPr bwMode="gray">
              <a:xfrm>
                <a:off x="720" y="1392"/>
                <a:ext cx="4058" cy="480"/>
              </a:xfrm>
              <a:prstGeom prst="roundRect">
                <a:avLst>
                  <a:gd name="adj" fmla="val 17509"/>
                </a:avLst>
              </a:prstGeom>
              <a:gradFill rotWithShape="1">
                <a:gsLst>
                  <a:gs pos="0">
                    <a:schemeClr val="accent2"/>
                  </a:gs>
                  <a:gs pos="50000">
                    <a:schemeClr val="accent2">
                      <a:gamma/>
                      <a:shade val="92157"/>
                      <a:invGamma/>
                    </a:schemeClr>
                  </a:gs>
                  <a:gs pos="100000">
                    <a:schemeClr val="accent2"/>
                  </a:gs>
                </a:gsLst>
                <a:lin ang="5400000" scaled="1"/>
              </a:gradFill>
              <a:ln w="9525">
                <a:noFill/>
                <a:round/>
                <a:headEnd/>
                <a:tailEnd/>
              </a:ln>
              <a:effectLst/>
            </p:spPr>
            <p:txBody>
              <a:bodyPr wrap="none" anchor="ctr"/>
              <a:lstStyle/>
              <a:p>
                <a:endParaRPr lang="en-US"/>
              </a:p>
            </p:txBody>
          </p:sp>
          <p:grpSp>
            <p:nvGrpSpPr>
              <p:cNvPr id="5" name="Group 5"/>
              <p:cNvGrpSpPr>
                <a:grpSpLocks/>
              </p:cNvGrpSpPr>
              <p:nvPr/>
            </p:nvGrpSpPr>
            <p:grpSpPr bwMode="auto">
              <a:xfrm>
                <a:off x="730" y="1407"/>
                <a:ext cx="4043" cy="444"/>
                <a:chOff x="744" y="1407"/>
                <a:chExt cx="3988" cy="444"/>
              </a:xfrm>
            </p:grpSpPr>
            <p:sp>
              <p:nvSpPr>
                <p:cNvPr id="7174" name="AutoShape 6"/>
                <p:cNvSpPr>
                  <a:spLocks noChangeArrowheads="1"/>
                </p:cNvSpPr>
                <p:nvPr/>
              </p:nvSpPr>
              <p:spPr bwMode="gray">
                <a:xfrm>
                  <a:off x="744" y="1736"/>
                  <a:ext cx="3988" cy="115"/>
                </a:xfrm>
                <a:prstGeom prst="roundRect">
                  <a:avLst>
                    <a:gd name="adj" fmla="val 50000"/>
                  </a:avLst>
                </a:prstGeom>
                <a:gradFill rotWithShape="1">
                  <a:gsLst>
                    <a:gs pos="0">
                      <a:schemeClr val="accent2">
                        <a:alpha val="0"/>
                      </a:schemeClr>
                    </a:gs>
                    <a:gs pos="100000">
                      <a:schemeClr val="accent2">
                        <a:gamma/>
                        <a:tint val="0"/>
                        <a:invGamma/>
                      </a:schemeClr>
                    </a:gs>
                  </a:gsLst>
                  <a:lin ang="5400000" scaled="1"/>
                </a:gradFill>
                <a:ln w="9525">
                  <a:noFill/>
                  <a:round/>
                  <a:headEnd/>
                  <a:tailEnd/>
                </a:ln>
                <a:effectLst/>
              </p:spPr>
              <p:txBody>
                <a:bodyPr wrap="none" anchor="ctr"/>
                <a:lstStyle/>
                <a:p>
                  <a:endParaRPr lang="en-US"/>
                </a:p>
              </p:txBody>
            </p:sp>
            <p:sp>
              <p:nvSpPr>
                <p:cNvPr id="7175" name="AutoShape 7"/>
                <p:cNvSpPr>
                  <a:spLocks noChangeArrowheads="1"/>
                </p:cNvSpPr>
                <p:nvPr/>
              </p:nvSpPr>
              <p:spPr bwMode="gray">
                <a:xfrm>
                  <a:off x="744" y="1407"/>
                  <a:ext cx="3988" cy="115"/>
                </a:xfrm>
                <a:prstGeom prst="roundRect">
                  <a:avLst>
                    <a:gd name="adj" fmla="val 50000"/>
                  </a:avLst>
                </a:prstGeom>
                <a:gradFill rotWithShape="1">
                  <a:gsLst>
                    <a:gs pos="0">
                      <a:schemeClr val="accent2">
                        <a:gamma/>
                        <a:tint val="0"/>
                        <a:invGamma/>
                      </a:schemeClr>
                    </a:gs>
                    <a:gs pos="100000">
                      <a:schemeClr val="accent2">
                        <a:alpha val="0"/>
                      </a:schemeClr>
                    </a:gs>
                  </a:gsLst>
                  <a:lin ang="5400000" scaled="1"/>
                </a:gradFill>
                <a:ln w="9525">
                  <a:noFill/>
                  <a:round/>
                  <a:headEnd/>
                  <a:tailEnd/>
                </a:ln>
                <a:effectLst/>
              </p:spPr>
              <p:txBody>
                <a:bodyPr wrap="none" anchor="ctr"/>
                <a:lstStyle/>
                <a:p>
                  <a:endParaRPr lang="en-US"/>
                </a:p>
              </p:txBody>
            </p:sp>
          </p:grpSp>
        </p:grpSp>
        <p:sp>
          <p:nvSpPr>
            <p:cNvPr id="7192" name="Text Box 24"/>
            <p:cNvSpPr txBox="1">
              <a:spLocks noChangeArrowheads="1"/>
            </p:cNvSpPr>
            <p:nvPr/>
          </p:nvSpPr>
          <p:spPr bwMode="white">
            <a:xfrm>
              <a:off x="2405062" y="2419290"/>
              <a:ext cx="6357938" cy="400110"/>
            </a:xfrm>
            <a:prstGeom prst="rect">
              <a:avLst/>
            </a:prstGeom>
            <a:noFill/>
            <a:ln w="9525">
              <a:noFill/>
              <a:miter lim="800000"/>
              <a:headEnd/>
              <a:tailEnd/>
            </a:ln>
            <a:effectLst/>
          </p:spPr>
          <p:txBody>
            <a:bodyPr wrap="square">
              <a:spAutoFit/>
            </a:bodyPr>
            <a:lstStyle/>
            <a:p>
              <a:pPr marL="457200" indent="-457200">
                <a:spcBef>
                  <a:spcPct val="50000"/>
                </a:spcBef>
                <a:buClr>
                  <a:schemeClr val="tx1"/>
                </a:buClr>
              </a:pPr>
              <a:r>
                <a:rPr lang="en-US" sz="2000" b="1" smtClean="0">
                  <a:solidFill>
                    <a:srgbClr val="FFFFFF"/>
                  </a:solidFill>
                  <a:cs typeface="Arial" charset="0"/>
                </a:rPr>
                <a:t>Bộ nạp khởi tạo (Boot – Loader)</a:t>
              </a:r>
              <a:endParaRPr lang="en-US" sz="2000" b="1">
                <a:solidFill>
                  <a:srgbClr val="FFFFFF"/>
                </a:solidFill>
                <a:cs typeface="Arial" charset="0"/>
              </a:endParaRPr>
            </a:p>
          </p:txBody>
        </p:sp>
        <p:pic>
          <p:nvPicPr>
            <p:cNvPr id="7197" name="Picture 29" descr="1"/>
            <p:cNvPicPr>
              <a:picLocks noChangeAspect="1" noChangeArrowheads="1"/>
            </p:cNvPicPr>
            <p:nvPr/>
          </p:nvPicPr>
          <p:blipFill>
            <a:blip r:embed="rId3" cstate="print">
              <a:lum bright="-6000" contrast="24000"/>
            </a:blip>
            <a:srcRect l="42606" t="64474" r="19473"/>
            <a:stretch>
              <a:fillRect/>
            </a:stretch>
          </p:blipFill>
          <p:spPr bwMode="auto">
            <a:xfrm>
              <a:off x="1743075" y="2286000"/>
              <a:ext cx="792163" cy="949325"/>
            </a:xfrm>
            <a:prstGeom prst="rect">
              <a:avLst/>
            </a:prstGeom>
            <a:noFill/>
          </p:spPr>
        </p:pic>
        <p:sp>
          <p:nvSpPr>
            <p:cNvPr id="7201" name="Text Box 33"/>
            <p:cNvSpPr txBox="1">
              <a:spLocks noChangeArrowheads="1"/>
            </p:cNvSpPr>
            <p:nvPr/>
          </p:nvSpPr>
          <p:spPr bwMode="white">
            <a:xfrm>
              <a:off x="2065338" y="2405063"/>
              <a:ext cx="381000" cy="457200"/>
            </a:xfrm>
            <a:prstGeom prst="rect">
              <a:avLst/>
            </a:prstGeom>
            <a:noFill/>
            <a:ln w="9525">
              <a:noFill/>
              <a:miter lim="800000"/>
              <a:headEnd/>
              <a:tailEnd/>
            </a:ln>
            <a:effectLst/>
          </p:spPr>
          <p:txBody>
            <a:bodyPr>
              <a:spAutoFit/>
            </a:bodyPr>
            <a:lstStyle/>
            <a:p>
              <a:pPr algn="ctr">
                <a:spcBef>
                  <a:spcPct val="50000"/>
                </a:spcBef>
              </a:pPr>
              <a:r>
                <a:rPr lang="en-US" sz="2400" b="1">
                  <a:solidFill>
                    <a:srgbClr val="FFFFFF"/>
                  </a:solidFill>
                  <a:cs typeface="Arial" charset="0"/>
                </a:rPr>
                <a:t>2</a:t>
              </a:r>
            </a:p>
          </p:txBody>
        </p:sp>
      </p:grpSp>
      <p:grpSp>
        <p:nvGrpSpPr>
          <p:cNvPr id="78" name="Group 77"/>
          <p:cNvGrpSpPr/>
          <p:nvPr/>
        </p:nvGrpSpPr>
        <p:grpSpPr>
          <a:xfrm>
            <a:off x="1743075" y="2860675"/>
            <a:ext cx="6867525" cy="949325"/>
            <a:chOff x="1743075" y="3165475"/>
            <a:chExt cx="6867525" cy="949325"/>
          </a:xfrm>
        </p:grpSpPr>
        <p:grpSp>
          <p:nvGrpSpPr>
            <p:cNvPr id="6" name="Group 8"/>
            <p:cNvGrpSpPr>
              <a:grpSpLocks/>
            </p:cNvGrpSpPr>
            <p:nvPr/>
          </p:nvGrpSpPr>
          <p:grpSpPr bwMode="auto">
            <a:xfrm>
              <a:off x="1927225" y="3182938"/>
              <a:ext cx="6683375" cy="688975"/>
              <a:chOff x="720" y="1392"/>
              <a:chExt cx="4058" cy="480"/>
            </a:xfrm>
          </p:grpSpPr>
          <p:sp>
            <p:nvSpPr>
              <p:cNvPr id="7177" name="AutoShape 9"/>
              <p:cNvSpPr>
                <a:spLocks noChangeArrowheads="1"/>
              </p:cNvSpPr>
              <p:nvPr/>
            </p:nvSpPr>
            <p:spPr bwMode="gray">
              <a:xfrm>
                <a:off x="720" y="1392"/>
                <a:ext cx="4058" cy="480"/>
              </a:xfrm>
              <a:prstGeom prst="roundRect">
                <a:avLst>
                  <a:gd name="adj" fmla="val 17509"/>
                </a:avLst>
              </a:prstGeom>
              <a:gradFill rotWithShape="1">
                <a:gsLst>
                  <a:gs pos="0">
                    <a:schemeClr val="hlink"/>
                  </a:gs>
                  <a:gs pos="50000">
                    <a:schemeClr val="hlink">
                      <a:gamma/>
                      <a:shade val="92157"/>
                      <a:invGamma/>
                    </a:schemeClr>
                  </a:gs>
                  <a:gs pos="100000">
                    <a:schemeClr val="hlink"/>
                  </a:gs>
                </a:gsLst>
                <a:lin ang="5400000" scaled="1"/>
              </a:gradFill>
              <a:ln w="9525">
                <a:noFill/>
                <a:round/>
                <a:headEnd/>
                <a:tailEnd/>
              </a:ln>
              <a:effectLst/>
            </p:spPr>
            <p:txBody>
              <a:bodyPr wrap="none" anchor="ctr"/>
              <a:lstStyle/>
              <a:p>
                <a:endParaRPr lang="en-US"/>
              </a:p>
            </p:txBody>
          </p:sp>
          <p:grpSp>
            <p:nvGrpSpPr>
              <p:cNvPr id="7" name="Group 10"/>
              <p:cNvGrpSpPr>
                <a:grpSpLocks/>
              </p:cNvGrpSpPr>
              <p:nvPr/>
            </p:nvGrpSpPr>
            <p:grpSpPr bwMode="auto">
              <a:xfrm>
                <a:off x="730" y="1407"/>
                <a:ext cx="4043" cy="444"/>
                <a:chOff x="744" y="1407"/>
                <a:chExt cx="3988" cy="444"/>
              </a:xfrm>
            </p:grpSpPr>
            <p:sp>
              <p:nvSpPr>
                <p:cNvPr id="7179" name="AutoShape 11"/>
                <p:cNvSpPr>
                  <a:spLocks noChangeArrowheads="1"/>
                </p:cNvSpPr>
                <p:nvPr/>
              </p:nvSpPr>
              <p:spPr bwMode="gray">
                <a:xfrm>
                  <a:off x="744" y="1736"/>
                  <a:ext cx="3988" cy="115"/>
                </a:xfrm>
                <a:prstGeom prst="roundRect">
                  <a:avLst>
                    <a:gd name="adj" fmla="val 50000"/>
                  </a:avLst>
                </a:prstGeom>
                <a:gradFill rotWithShape="1">
                  <a:gsLst>
                    <a:gs pos="0">
                      <a:schemeClr val="hlink">
                        <a:alpha val="0"/>
                      </a:schemeClr>
                    </a:gs>
                    <a:gs pos="100000">
                      <a:schemeClr val="hlink">
                        <a:gamma/>
                        <a:tint val="0"/>
                        <a:invGamma/>
                      </a:schemeClr>
                    </a:gs>
                  </a:gsLst>
                  <a:lin ang="5400000" scaled="1"/>
                </a:gradFill>
                <a:ln w="9525">
                  <a:noFill/>
                  <a:round/>
                  <a:headEnd/>
                  <a:tailEnd/>
                </a:ln>
                <a:effectLst/>
              </p:spPr>
              <p:txBody>
                <a:bodyPr wrap="none" anchor="ctr"/>
                <a:lstStyle/>
                <a:p>
                  <a:endParaRPr lang="en-US"/>
                </a:p>
              </p:txBody>
            </p:sp>
            <p:sp>
              <p:nvSpPr>
                <p:cNvPr id="7180" name="AutoShape 12"/>
                <p:cNvSpPr>
                  <a:spLocks noChangeArrowheads="1"/>
                </p:cNvSpPr>
                <p:nvPr/>
              </p:nvSpPr>
              <p:spPr bwMode="gray">
                <a:xfrm>
                  <a:off x="744" y="1407"/>
                  <a:ext cx="3988" cy="115"/>
                </a:xfrm>
                <a:prstGeom prst="roundRect">
                  <a:avLst>
                    <a:gd name="adj" fmla="val 50000"/>
                  </a:avLst>
                </a:prstGeom>
                <a:gradFill rotWithShape="1">
                  <a:gsLst>
                    <a:gs pos="0">
                      <a:schemeClr val="hlink">
                        <a:gamma/>
                        <a:tint val="0"/>
                        <a:invGamma/>
                      </a:schemeClr>
                    </a:gs>
                    <a:gs pos="100000">
                      <a:schemeClr val="hlink">
                        <a:alpha val="0"/>
                      </a:schemeClr>
                    </a:gs>
                  </a:gsLst>
                  <a:lin ang="5400000" scaled="1"/>
                </a:gradFill>
                <a:ln w="9525">
                  <a:noFill/>
                  <a:round/>
                  <a:headEnd/>
                  <a:tailEnd/>
                </a:ln>
                <a:effectLst/>
              </p:spPr>
              <p:txBody>
                <a:bodyPr wrap="none" anchor="ctr"/>
                <a:lstStyle/>
                <a:p>
                  <a:endParaRPr lang="en-US"/>
                </a:p>
              </p:txBody>
            </p:sp>
          </p:grpSp>
        </p:grpSp>
        <p:sp>
          <p:nvSpPr>
            <p:cNvPr id="7193" name="Text Box 25"/>
            <p:cNvSpPr txBox="1">
              <a:spLocks noChangeArrowheads="1"/>
            </p:cNvSpPr>
            <p:nvPr/>
          </p:nvSpPr>
          <p:spPr bwMode="white">
            <a:xfrm>
              <a:off x="2405063" y="3333690"/>
              <a:ext cx="4495800" cy="400110"/>
            </a:xfrm>
            <a:prstGeom prst="rect">
              <a:avLst/>
            </a:prstGeom>
            <a:noFill/>
            <a:ln w="9525">
              <a:noFill/>
              <a:miter lim="800000"/>
              <a:headEnd/>
              <a:tailEnd/>
            </a:ln>
            <a:effectLst/>
          </p:spPr>
          <p:txBody>
            <a:bodyPr>
              <a:spAutoFit/>
            </a:bodyPr>
            <a:lstStyle/>
            <a:p>
              <a:pPr marL="457200" indent="-457200">
                <a:spcBef>
                  <a:spcPct val="50000"/>
                </a:spcBef>
                <a:buClr>
                  <a:schemeClr val="tx1"/>
                </a:buClr>
              </a:pPr>
              <a:r>
                <a:rPr lang="en-US" sz="2000" b="1" smtClean="0">
                  <a:solidFill>
                    <a:srgbClr val="FFFFFF"/>
                  </a:solidFill>
                  <a:cs typeface="Arial" charset="0"/>
                </a:rPr>
                <a:t>Hệ điều hành thời gian thực</a:t>
              </a:r>
              <a:endParaRPr lang="en-US" sz="2000" b="1">
                <a:solidFill>
                  <a:srgbClr val="FFFFFF"/>
                </a:solidFill>
                <a:cs typeface="Arial" charset="0"/>
              </a:endParaRPr>
            </a:p>
          </p:txBody>
        </p:sp>
        <p:pic>
          <p:nvPicPr>
            <p:cNvPr id="7196" name="Picture 28" descr="1"/>
            <p:cNvPicPr>
              <a:picLocks noChangeAspect="1" noChangeArrowheads="1"/>
            </p:cNvPicPr>
            <p:nvPr/>
          </p:nvPicPr>
          <p:blipFill>
            <a:blip r:embed="rId3" cstate="print">
              <a:lum bright="-6000" contrast="24000"/>
            </a:blip>
            <a:srcRect l="42606" t="64474" r="19473"/>
            <a:stretch>
              <a:fillRect/>
            </a:stretch>
          </p:blipFill>
          <p:spPr bwMode="auto">
            <a:xfrm>
              <a:off x="1743075" y="3165475"/>
              <a:ext cx="792163" cy="949325"/>
            </a:xfrm>
            <a:prstGeom prst="rect">
              <a:avLst/>
            </a:prstGeom>
            <a:noFill/>
          </p:spPr>
        </p:pic>
        <p:sp>
          <p:nvSpPr>
            <p:cNvPr id="7202" name="Text Box 34"/>
            <p:cNvSpPr txBox="1">
              <a:spLocks noChangeArrowheads="1"/>
            </p:cNvSpPr>
            <p:nvPr/>
          </p:nvSpPr>
          <p:spPr bwMode="white">
            <a:xfrm>
              <a:off x="2065338" y="3292475"/>
              <a:ext cx="381000" cy="457200"/>
            </a:xfrm>
            <a:prstGeom prst="rect">
              <a:avLst/>
            </a:prstGeom>
            <a:noFill/>
            <a:ln w="9525">
              <a:noFill/>
              <a:miter lim="800000"/>
              <a:headEnd/>
              <a:tailEnd/>
            </a:ln>
            <a:effectLst/>
          </p:spPr>
          <p:txBody>
            <a:bodyPr>
              <a:spAutoFit/>
            </a:bodyPr>
            <a:lstStyle/>
            <a:p>
              <a:pPr algn="ctr">
                <a:spcBef>
                  <a:spcPct val="50000"/>
                </a:spcBef>
              </a:pPr>
              <a:r>
                <a:rPr lang="en-US" sz="2400" b="1">
                  <a:solidFill>
                    <a:srgbClr val="FFFFFF"/>
                  </a:solidFill>
                  <a:cs typeface="Arial" charset="0"/>
                </a:rPr>
                <a:t>3</a:t>
              </a:r>
            </a:p>
          </p:txBody>
        </p:sp>
      </p:gr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ADF2E8D5-BEF0-49D0-9908-6830265409DF}" type="slidenum">
              <a:rPr lang="en-US" smtClean="0"/>
              <a:pPr/>
              <a:t>2</a:t>
            </a:fld>
            <a:endParaRPr lang="en-US"/>
          </a:p>
        </p:txBody>
      </p:sp>
      <p:sp>
        <p:nvSpPr>
          <p:cNvPr id="43" name="Text Box 26"/>
          <p:cNvSpPr txBox="1">
            <a:spLocks noChangeArrowheads="1"/>
          </p:cNvSpPr>
          <p:nvPr/>
        </p:nvSpPr>
        <p:spPr bwMode="white">
          <a:xfrm>
            <a:off x="2405062" y="4994275"/>
            <a:ext cx="5062537" cy="461665"/>
          </a:xfrm>
          <a:prstGeom prst="rect">
            <a:avLst/>
          </a:prstGeom>
          <a:noFill/>
          <a:ln w="9525">
            <a:noFill/>
            <a:miter lim="800000"/>
            <a:headEnd/>
            <a:tailEnd/>
          </a:ln>
          <a:effectLst/>
        </p:spPr>
        <p:txBody>
          <a:bodyPr wrap="square">
            <a:spAutoFit/>
          </a:bodyPr>
          <a:lstStyle/>
          <a:p>
            <a:pPr marL="457200" indent="-457200">
              <a:spcBef>
                <a:spcPct val="50000"/>
              </a:spcBef>
              <a:buClr>
                <a:schemeClr val="tx1"/>
              </a:buClr>
            </a:pPr>
            <a:r>
              <a:rPr lang="en-US" sz="2400" b="1" smtClean="0">
                <a:solidFill>
                  <a:srgbClr val="FFFFFF"/>
                </a:solidFill>
                <a:cs typeface="Arial" charset="0"/>
              </a:rPr>
              <a:t>Một số định hướng nghiên cứu</a:t>
            </a:r>
            <a:endParaRPr lang="en-US" sz="2400" b="1">
              <a:solidFill>
                <a:srgbClr val="FFFFFF"/>
              </a:solidFill>
              <a:cs typeface="Arial" charset="0"/>
            </a:endParaRPr>
          </a:p>
        </p:txBody>
      </p:sp>
      <p:grpSp>
        <p:nvGrpSpPr>
          <p:cNvPr id="66" name="Group 65"/>
          <p:cNvGrpSpPr/>
          <p:nvPr/>
        </p:nvGrpSpPr>
        <p:grpSpPr>
          <a:xfrm>
            <a:off x="1752600" y="4495800"/>
            <a:ext cx="6849766" cy="949325"/>
            <a:chOff x="1752600" y="1447800"/>
            <a:chExt cx="6849766" cy="949325"/>
          </a:xfrm>
        </p:grpSpPr>
        <p:grpSp>
          <p:nvGrpSpPr>
            <p:cNvPr id="67" name="Group 63"/>
            <p:cNvGrpSpPr/>
            <p:nvPr/>
          </p:nvGrpSpPr>
          <p:grpSpPr>
            <a:xfrm>
              <a:off x="1752600" y="1447800"/>
              <a:ext cx="6849766" cy="949325"/>
              <a:chOff x="1752600" y="1447800"/>
              <a:chExt cx="6849766" cy="949325"/>
            </a:xfrm>
          </p:grpSpPr>
          <p:grpSp>
            <p:nvGrpSpPr>
              <p:cNvPr id="69" name="Group 45"/>
              <p:cNvGrpSpPr/>
              <p:nvPr/>
            </p:nvGrpSpPr>
            <p:grpSpPr>
              <a:xfrm>
                <a:off x="1927225" y="1449387"/>
                <a:ext cx="6675141" cy="688975"/>
                <a:chOff x="1927225" y="1449387"/>
                <a:chExt cx="6675141" cy="688975"/>
              </a:xfrm>
            </p:grpSpPr>
            <p:grpSp>
              <p:nvGrpSpPr>
                <p:cNvPr id="71" name="Group 18"/>
                <p:cNvGrpSpPr>
                  <a:grpSpLocks/>
                </p:cNvGrpSpPr>
                <p:nvPr/>
              </p:nvGrpSpPr>
              <p:grpSpPr bwMode="auto">
                <a:xfrm>
                  <a:off x="1927225" y="1449387"/>
                  <a:ext cx="6675141" cy="688975"/>
                  <a:chOff x="720" y="1392"/>
                  <a:chExt cx="4058" cy="480"/>
                </a:xfrm>
              </p:grpSpPr>
              <p:sp>
                <p:nvSpPr>
                  <p:cNvPr id="73" name="AutoShape 19"/>
                  <p:cNvSpPr>
                    <a:spLocks noChangeArrowheads="1"/>
                  </p:cNvSpPr>
                  <p:nvPr/>
                </p:nvSpPr>
                <p:spPr bwMode="gray">
                  <a:xfrm>
                    <a:off x="720" y="1392"/>
                    <a:ext cx="4058" cy="480"/>
                  </a:xfrm>
                  <a:prstGeom prst="roundRect">
                    <a:avLst>
                      <a:gd name="adj" fmla="val 17509"/>
                    </a:avLst>
                  </a:prstGeom>
                  <a:solidFill>
                    <a:schemeClr val="tx1">
                      <a:lumMod val="50000"/>
                    </a:schemeClr>
                  </a:solidFill>
                  <a:ln w="9525">
                    <a:noFill/>
                    <a:round/>
                    <a:headEnd/>
                    <a:tailEnd/>
                  </a:ln>
                  <a:effectLst/>
                </p:spPr>
                <p:txBody>
                  <a:bodyPr wrap="none" anchor="ctr"/>
                  <a:lstStyle/>
                  <a:p>
                    <a:endParaRPr lang="en-US"/>
                  </a:p>
                </p:txBody>
              </p:sp>
              <p:grpSp>
                <p:nvGrpSpPr>
                  <p:cNvPr id="74" name="Group 20"/>
                  <p:cNvGrpSpPr>
                    <a:grpSpLocks/>
                  </p:cNvGrpSpPr>
                  <p:nvPr/>
                </p:nvGrpSpPr>
                <p:grpSpPr bwMode="auto">
                  <a:xfrm>
                    <a:off x="730" y="1407"/>
                    <a:ext cx="4043" cy="444"/>
                    <a:chOff x="744" y="1407"/>
                    <a:chExt cx="3988" cy="444"/>
                  </a:xfrm>
                </p:grpSpPr>
                <p:sp>
                  <p:nvSpPr>
                    <p:cNvPr id="75" name="AutoShape 21"/>
                    <p:cNvSpPr>
                      <a:spLocks noChangeArrowheads="1"/>
                    </p:cNvSpPr>
                    <p:nvPr/>
                  </p:nvSpPr>
                  <p:spPr bwMode="gray">
                    <a:xfrm>
                      <a:off x="744" y="1736"/>
                      <a:ext cx="3988" cy="115"/>
                    </a:xfrm>
                    <a:prstGeom prst="roundRect">
                      <a:avLst>
                        <a:gd name="adj" fmla="val 50000"/>
                      </a:avLst>
                    </a:prstGeom>
                    <a:gradFill rotWithShape="1">
                      <a:gsLst>
                        <a:gs pos="0">
                          <a:schemeClr val="accent1">
                            <a:alpha val="0"/>
                          </a:schemeClr>
                        </a:gs>
                        <a:gs pos="100000">
                          <a:schemeClr val="accent1">
                            <a:gamma/>
                            <a:tint val="0"/>
                            <a:invGamma/>
                          </a:schemeClr>
                        </a:gs>
                      </a:gsLst>
                      <a:lin ang="5400000" scaled="1"/>
                    </a:gradFill>
                    <a:ln w="9525">
                      <a:noFill/>
                      <a:round/>
                      <a:headEnd/>
                      <a:tailEnd/>
                    </a:ln>
                    <a:effectLst/>
                  </p:spPr>
                  <p:txBody>
                    <a:bodyPr wrap="none" anchor="ctr"/>
                    <a:lstStyle/>
                    <a:p>
                      <a:endParaRPr lang="en-US"/>
                    </a:p>
                  </p:txBody>
                </p:sp>
                <p:sp>
                  <p:nvSpPr>
                    <p:cNvPr id="76" name="AutoShape 22"/>
                    <p:cNvSpPr>
                      <a:spLocks noChangeArrowheads="1"/>
                    </p:cNvSpPr>
                    <p:nvPr/>
                  </p:nvSpPr>
                  <p:spPr bwMode="gray">
                    <a:xfrm>
                      <a:off x="744" y="1407"/>
                      <a:ext cx="3988" cy="115"/>
                    </a:xfrm>
                    <a:prstGeom prst="roundRect">
                      <a:avLst>
                        <a:gd name="adj" fmla="val 50000"/>
                      </a:avLst>
                    </a:prstGeom>
                    <a:gradFill rotWithShape="1">
                      <a:gsLst>
                        <a:gs pos="0">
                          <a:schemeClr val="accent1">
                            <a:gamma/>
                            <a:tint val="0"/>
                            <a:invGamma/>
                          </a:schemeClr>
                        </a:gs>
                        <a:gs pos="100000">
                          <a:schemeClr val="accent1">
                            <a:alpha val="0"/>
                          </a:schemeClr>
                        </a:gs>
                      </a:gsLst>
                      <a:lin ang="5400000" scaled="1"/>
                    </a:gradFill>
                    <a:ln w="9525">
                      <a:noFill/>
                      <a:round/>
                      <a:headEnd/>
                      <a:tailEnd/>
                    </a:ln>
                    <a:effectLst/>
                  </p:spPr>
                  <p:txBody>
                    <a:bodyPr wrap="none" anchor="ctr"/>
                    <a:lstStyle/>
                    <a:p>
                      <a:endParaRPr lang="en-US"/>
                    </a:p>
                  </p:txBody>
                </p:sp>
              </p:grpSp>
            </p:grpSp>
            <p:sp>
              <p:nvSpPr>
                <p:cNvPr id="72" name="Text Box 23"/>
                <p:cNvSpPr txBox="1">
                  <a:spLocks noChangeArrowheads="1"/>
                </p:cNvSpPr>
                <p:nvPr/>
              </p:nvSpPr>
              <p:spPr bwMode="white">
                <a:xfrm>
                  <a:off x="2393950" y="1581090"/>
                  <a:ext cx="4495800" cy="400110"/>
                </a:xfrm>
                <a:prstGeom prst="rect">
                  <a:avLst/>
                </a:prstGeom>
                <a:noFill/>
                <a:ln w="9525">
                  <a:noFill/>
                  <a:miter lim="800000"/>
                  <a:headEnd/>
                  <a:tailEnd/>
                </a:ln>
                <a:effectLst/>
              </p:spPr>
              <p:txBody>
                <a:bodyPr>
                  <a:spAutoFit/>
                </a:bodyPr>
                <a:lstStyle/>
                <a:p>
                  <a:pPr marL="457200" indent="-457200">
                    <a:spcBef>
                      <a:spcPct val="50000"/>
                    </a:spcBef>
                    <a:buClr>
                      <a:schemeClr val="tx1"/>
                    </a:buClr>
                  </a:pPr>
                  <a:r>
                    <a:rPr lang="en-US" sz="2000" b="1" smtClean="0">
                      <a:solidFill>
                        <a:srgbClr val="FFFFFF"/>
                      </a:solidFill>
                      <a:cs typeface="Arial" charset="0"/>
                    </a:rPr>
                    <a:t>Hệ điều hành Windows CE</a:t>
                  </a:r>
                  <a:endParaRPr lang="en-US" sz="2000" b="1">
                    <a:solidFill>
                      <a:srgbClr val="FFFFFF"/>
                    </a:solidFill>
                    <a:cs typeface="Arial" charset="0"/>
                  </a:endParaRPr>
                </a:p>
              </p:txBody>
            </p:sp>
          </p:grpSp>
          <p:pic>
            <p:nvPicPr>
              <p:cNvPr id="70" name="Picture 30" descr="1"/>
              <p:cNvPicPr>
                <a:picLocks noChangeAspect="1" noChangeArrowheads="1"/>
              </p:cNvPicPr>
              <p:nvPr/>
            </p:nvPicPr>
            <p:blipFill>
              <a:blip r:embed="rId3" cstate="print">
                <a:lum bright="-6000" contrast="24000"/>
              </a:blip>
              <a:srcRect l="42606" t="64474" r="19473"/>
              <a:stretch>
                <a:fillRect/>
              </a:stretch>
            </p:blipFill>
            <p:spPr bwMode="auto">
              <a:xfrm>
                <a:off x="1752600" y="1447800"/>
                <a:ext cx="792162" cy="949325"/>
              </a:xfrm>
              <a:prstGeom prst="rect">
                <a:avLst/>
              </a:prstGeom>
              <a:noFill/>
            </p:spPr>
          </p:pic>
        </p:grpSp>
        <p:sp>
          <p:nvSpPr>
            <p:cNvPr id="68" name="Text Box 32"/>
            <p:cNvSpPr txBox="1">
              <a:spLocks noChangeArrowheads="1"/>
            </p:cNvSpPr>
            <p:nvPr/>
          </p:nvSpPr>
          <p:spPr bwMode="white">
            <a:xfrm>
              <a:off x="2052638" y="1546225"/>
              <a:ext cx="381000" cy="457200"/>
            </a:xfrm>
            <a:prstGeom prst="rect">
              <a:avLst/>
            </a:prstGeom>
            <a:noFill/>
            <a:ln w="9525">
              <a:noFill/>
              <a:miter lim="800000"/>
              <a:headEnd/>
              <a:tailEnd/>
            </a:ln>
            <a:effectLst/>
          </p:spPr>
          <p:txBody>
            <a:bodyPr>
              <a:spAutoFit/>
            </a:bodyPr>
            <a:lstStyle/>
            <a:p>
              <a:pPr algn="ctr">
                <a:spcBef>
                  <a:spcPct val="50000"/>
                </a:spcBef>
              </a:pPr>
              <a:r>
                <a:rPr lang="en-US" sz="2400" b="1" smtClean="0">
                  <a:solidFill>
                    <a:srgbClr val="FFFFFF"/>
                  </a:solidFill>
                  <a:cs typeface="Arial" charset="0"/>
                </a:rPr>
                <a:t>5</a:t>
              </a:r>
              <a:endParaRPr lang="en-US" sz="2400" b="1">
                <a:solidFill>
                  <a:srgbClr val="FFFFFF"/>
                </a:solidFill>
                <a:cs typeface="Arial" charset="0"/>
              </a:endParaRPr>
            </a:p>
          </p:txBody>
        </p:sp>
      </p:grpSp>
      <p:grpSp>
        <p:nvGrpSpPr>
          <p:cNvPr id="80" name="Group 79"/>
          <p:cNvGrpSpPr/>
          <p:nvPr/>
        </p:nvGrpSpPr>
        <p:grpSpPr>
          <a:xfrm>
            <a:off x="1760834" y="5299075"/>
            <a:ext cx="6926173" cy="949325"/>
            <a:chOff x="1752600" y="1447800"/>
            <a:chExt cx="7157369" cy="949325"/>
          </a:xfrm>
        </p:grpSpPr>
        <p:grpSp>
          <p:nvGrpSpPr>
            <p:cNvPr id="81" name="Group 63"/>
            <p:cNvGrpSpPr/>
            <p:nvPr/>
          </p:nvGrpSpPr>
          <p:grpSpPr>
            <a:xfrm>
              <a:off x="1752600" y="1447800"/>
              <a:ext cx="7157369" cy="949325"/>
              <a:chOff x="1752600" y="1447800"/>
              <a:chExt cx="7157369" cy="949325"/>
            </a:xfrm>
          </p:grpSpPr>
          <p:grpSp>
            <p:nvGrpSpPr>
              <p:cNvPr id="83" name="Group 45"/>
              <p:cNvGrpSpPr/>
              <p:nvPr/>
            </p:nvGrpSpPr>
            <p:grpSpPr>
              <a:xfrm>
                <a:off x="1927225" y="1449387"/>
                <a:ext cx="6982744" cy="688975"/>
                <a:chOff x="1927225" y="1449387"/>
                <a:chExt cx="6982744" cy="688975"/>
              </a:xfrm>
            </p:grpSpPr>
            <p:grpSp>
              <p:nvGrpSpPr>
                <p:cNvPr id="85" name="Group 18"/>
                <p:cNvGrpSpPr>
                  <a:grpSpLocks/>
                </p:cNvGrpSpPr>
                <p:nvPr/>
              </p:nvGrpSpPr>
              <p:grpSpPr bwMode="auto">
                <a:xfrm>
                  <a:off x="1927225" y="1449387"/>
                  <a:ext cx="6982744" cy="688975"/>
                  <a:chOff x="720" y="1392"/>
                  <a:chExt cx="4245" cy="480"/>
                </a:xfrm>
              </p:grpSpPr>
              <p:sp>
                <p:nvSpPr>
                  <p:cNvPr id="87" name="AutoShape 19"/>
                  <p:cNvSpPr>
                    <a:spLocks noChangeArrowheads="1"/>
                  </p:cNvSpPr>
                  <p:nvPr/>
                </p:nvSpPr>
                <p:spPr bwMode="gray">
                  <a:xfrm>
                    <a:off x="720" y="1392"/>
                    <a:ext cx="4197" cy="480"/>
                  </a:xfrm>
                  <a:prstGeom prst="roundRect">
                    <a:avLst>
                      <a:gd name="adj" fmla="val 17509"/>
                    </a:avLst>
                  </a:prstGeom>
                  <a:solidFill>
                    <a:srgbClr val="7030A0"/>
                  </a:solidFill>
                  <a:ln w="9525">
                    <a:noFill/>
                    <a:round/>
                    <a:headEnd/>
                    <a:tailEnd/>
                  </a:ln>
                  <a:effectLst/>
                </p:spPr>
                <p:txBody>
                  <a:bodyPr wrap="none" anchor="ctr"/>
                  <a:lstStyle/>
                  <a:p>
                    <a:endParaRPr lang="en-US"/>
                  </a:p>
                </p:txBody>
              </p:sp>
              <p:grpSp>
                <p:nvGrpSpPr>
                  <p:cNvPr id="88" name="Group 20"/>
                  <p:cNvGrpSpPr>
                    <a:grpSpLocks/>
                  </p:cNvGrpSpPr>
                  <p:nvPr/>
                </p:nvGrpSpPr>
                <p:grpSpPr bwMode="auto">
                  <a:xfrm>
                    <a:off x="730" y="1415"/>
                    <a:ext cx="4235" cy="436"/>
                    <a:chOff x="744" y="1415"/>
                    <a:chExt cx="4177" cy="436"/>
                  </a:xfrm>
                </p:grpSpPr>
                <p:sp>
                  <p:nvSpPr>
                    <p:cNvPr id="89" name="AutoShape 21"/>
                    <p:cNvSpPr>
                      <a:spLocks noChangeArrowheads="1"/>
                    </p:cNvSpPr>
                    <p:nvPr/>
                  </p:nvSpPr>
                  <p:spPr bwMode="gray">
                    <a:xfrm>
                      <a:off x="744" y="1734"/>
                      <a:ext cx="4177" cy="117"/>
                    </a:xfrm>
                    <a:prstGeom prst="roundRect">
                      <a:avLst>
                        <a:gd name="adj" fmla="val 50000"/>
                      </a:avLst>
                    </a:prstGeom>
                    <a:gradFill rotWithShape="1">
                      <a:gsLst>
                        <a:gs pos="0">
                          <a:schemeClr val="accent1">
                            <a:alpha val="0"/>
                          </a:schemeClr>
                        </a:gs>
                        <a:gs pos="100000">
                          <a:schemeClr val="accent1">
                            <a:gamma/>
                            <a:tint val="0"/>
                            <a:invGamma/>
                          </a:schemeClr>
                        </a:gs>
                      </a:gsLst>
                      <a:lin ang="5400000" scaled="1"/>
                    </a:gradFill>
                    <a:ln w="9525">
                      <a:noFill/>
                      <a:round/>
                      <a:headEnd/>
                      <a:tailEnd/>
                    </a:ln>
                    <a:effectLst/>
                  </p:spPr>
                  <p:txBody>
                    <a:bodyPr wrap="none" anchor="ctr"/>
                    <a:lstStyle/>
                    <a:p>
                      <a:endParaRPr lang="en-US"/>
                    </a:p>
                  </p:txBody>
                </p:sp>
                <p:sp>
                  <p:nvSpPr>
                    <p:cNvPr id="90" name="AutoShape 22"/>
                    <p:cNvSpPr>
                      <a:spLocks noChangeArrowheads="1"/>
                    </p:cNvSpPr>
                    <p:nvPr/>
                  </p:nvSpPr>
                  <p:spPr bwMode="gray">
                    <a:xfrm>
                      <a:off x="744" y="1415"/>
                      <a:ext cx="4130" cy="107"/>
                    </a:xfrm>
                    <a:prstGeom prst="roundRect">
                      <a:avLst>
                        <a:gd name="adj" fmla="val 50000"/>
                      </a:avLst>
                    </a:prstGeom>
                    <a:gradFill rotWithShape="1">
                      <a:gsLst>
                        <a:gs pos="0">
                          <a:schemeClr val="accent1">
                            <a:gamma/>
                            <a:tint val="0"/>
                            <a:invGamma/>
                          </a:schemeClr>
                        </a:gs>
                        <a:gs pos="100000">
                          <a:schemeClr val="accent1">
                            <a:alpha val="0"/>
                          </a:schemeClr>
                        </a:gs>
                      </a:gsLst>
                      <a:lin ang="5400000" scaled="1"/>
                    </a:gradFill>
                    <a:ln w="9525">
                      <a:noFill/>
                      <a:round/>
                      <a:headEnd/>
                      <a:tailEnd/>
                    </a:ln>
                    <a:effectLst/>
                  </p:spPr>
                  <p:txBody>
                    <a:bodyPr wrap="none" anchor="ctr"/>
                    <a:lstStyle/>
                    <a:p>
                      <a:endParaRPr lang="en-US"/>
                    </a:p>
                  </p:txBody>
                </p:sp>
              </p:grpSp>
            </p:grpSp>
            <p:sp>
              <p:nvSpPr>
                <p:cNvPr id="86" name="Text Box 23"/>
                <p:cNvSpPr txBox="1">
                  <a:spLocks noChangeArrowheads="1"/>
                </p:cNvSpPr>
                <p:nvPr/>
              </p:nvSpPr>
              <p:spPr bwMode="white">
                <a:xfrm>
                  <a:off x="2393949" y="1570593"/>
                  <a:ext cx="6437063" cy="369332"/>
                </a:xfrm>
                <a:prstGeom prst="rect">
                  <a:avLst/>
                </a:prstGeom>
                <a:noFill/>
                <a:ln w="9525">
                  <a:noFill/>
                  <a:miter lim="800000"/>
                  <a:headEnd/>
                  <a:tailEnd/>
                </a:ln>
                <a:effectLst/>
              </p:spPr>
              <p:txBody>
                <a:bodyPr wrap="square">
                  <a:spAutoFit/>
                </a:bodyPr>
                <a:lstStyle/>
                <a:p>
                  <a:pPr marL="457200" indent="-457200">
                    <a:spcBef>
                      <a:spcPct val="50000"/>
                    </a:spcBef>
                    <a:buClr>
                      <a:schemeClr val="tx1"/>
                    </a:buClr>
                  </a:pPr>
                  <a:r>
                    <a:rPr lang="en-US" b="1" smtClean="0">
                      <a:solidFill>
                        <a:srgbClr val="FFFFFF"/>
                      </a:solidFill>
                      <a:cs typeface="Arial" charset="0"/>
                    </a:rPr>
                    <a:t>Hệ điều hành Embedded Linux, hệ điều hành Android</a:t>
                  </a:r>
                  <a:endParaRPr lang="en-US" b="1">
                    <a:solidFill>
                      <a:srgbClr val="FFFFFF"/>
                    </a:solidFill>
                    <a:cs typeface="Arial" charset="0"/>
                  </a:endParaRPr>
                </a:p>
              </p:txBody>
            </p:sp>
          </p:grpSp>
          <p:pic>
            <p:nvPicPr>
              <p:cNvPr id="84" name="Picture 30" descr="1"/>
              <p:cNvPicPr>
                <a:picLocks noChangeAspect="1" noChangeArrowheads="1"/>
              </p:cNvPicPr>
              <p:nvPr/>
            </p:nvPicPr>
            <p:blipFill>
              <a:blip r:embed="rId3" cstate="print">
                <a:lum bright="-6000" contrast="24000"/>
              </a:blip>
              <a:srcRect l="42606" t="64474" r="19473"/>
              <a:stretch>
                <a:fillRect/>
              </a:stretch>
            </p:blipFill>
            <p:spPr bwMode="auto">
              <a:xfrm>
                <a:off x="1752600" y="1447800"/>
                <a:ext cx="792162" cy="949325"/>
              </a:xfrm>
              <a:prstGeom prst="rect">
                <a:avLst/>
              </a:prstGeom>
              <a:noFill/>
            </p:spPr>
          </p:pic>
        </p:grpSp>
        <p:sp>
          <p:nvSpPr>
            <p:cNvPr id="82" name="Text Box 32"/>
            <p:cNvSpPr txBox="1">
              <a:spLocks noChangeArrowheads="1"/>
            </p:cNvSpPr>
            <p:nvPr/>
          </p:nvSpPr>
          <p:spPr bwMode="white">
            <a:xfrm>
              <a:off x="2052638" y="1546225"/>
              <a:ext cx="381000" cy="457200"/>
            </a:xfrm>
            <a:prstGeom prst="rect">
              <a:avLst/>
            </a:prstGeom>
            <a:noFill/>
            <a:ln w="9525">
              <a:noFill/>
              <a:miter lim="800000"/>
              <a:headEnd/>
              <a:tailEnd/>
            </a:ln>
            <a:effectLst/>
          </p:spPr>
          <p:txBody>
            <a:bodyPr>
              <a:spAutoFit/>
            </a:bodyPr>
            <a:lstStyle/>
            <a:p>
              <a:pPr algn="ctr">
                <a:spcBef>
                  <a:spcPct val="50000"/>
                </a:spcBef>
              </a:pPr>
              <a:r>
                <a:rPr lang="en-US" sz="2400" b="1" smtClean="0">
                  <a:solidFill>
                    <a:srgbClr val="FFFFFF"/>
                  </a:solidFill>
                  <a:cs typeface="Arial" charset="0"/>
                </a:rPr>
                <a:t>6</a:t>
              </a:r>
              <a:endParaRPr lang="en-US" sz="2400" b="1">
                <a:solidFill>
                  <a:srgbClr val="FFFFFF"/>
                </a:solidFill>
                <a:cs typeface="Arial" charset="0"/>
              </a:endParaRPr>
            </a:p>
          </p:txBody>
        </p:sp>
      </p:gr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52400" y="228600"/>
            <a:ext cx="85344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 1. Các yêu cầu chung của hệ điều hành nhúng</a:t>
            </a:r>
            <a:endParaRPr lang="en-US" sz="2800">
              <a:cs typeface="Arial" charset="0"/>
            </a:endParaRPr>
          </a:p>
        </p:txBody>
      </p:sp>
      <p:sp>
        <p:nvSpPr>
          <p:cNvPr id="8195" name="Rectangle 3"/>
          <p:cNvSpPr>
            <a:spLocks noGrp="1" noChangeArrowheads="1"/>
          </p:cNvSpPr>
          <p:nvPr>
            <p:ph type="body" sz="half" idx="1"/>
          </p:nvPr>
        </p:nvSpPr>
        <p:spPr>
          <a:xfrm>
            <a:off x="533400" y="1219200"/>
            <a:ext cx="8001000" cy="5181600"/>
          </a:xfrm>
        </p:spPr>
        <p:txBody>
          <a:bodyPr/>
          <a:lstStyle/>
          <a:p>
            <a:pPr>
              <a:buFont typeface="Arial" pitchFamily="34" charset="0"/>
              <a:buChar char="•"/>
            </a:pPr>
            <a:r>
              <a:rPr lang="en-US" sz="2400" smtClean="0">
                <a:latin typeface="Times New Roman" pitchFamily="18" charset="0"/>
                <a:cs typeface="Times New Roman" pitchFamily="18" charset="0"/>
              </a:rPr>
              <a:t>Tại sao cần có một hệ điều hành cho các hệ thống nhúng ?</a:t>
            </a:r>
          </a:p>
          <a:p>
            <a:pPr marL="449263">
              <a:buFont typeface="Wingdings" pitchFamily="2" charset="2"/>
              <a:buChar char="Ø"/>
            </a:pPr>
            <a:r>
              <a:rPr lang="en-US" sz="2000" smtClean="0">
                <a:latin typeface="Times New Roman" pitchFamily="18" charset="0"/>
                <a:cs typeface="Times New Roman" pitchFamily="18" charset="0"/>
              </a:rPr>
              <a:t>Để phát triển một hệ thống nhúng lập trình viên cần phải hiểu rất rõ về phần cứng của từng loại hệ thống, cụ thể là cần phải nắm rõ kiến trúc và tập lệnh của bộ vi điều khiển đang sử dụng, các cổng giao tiếp với các thiết bị ngoại vi, các ngõ điều khiển in/out của bộ vi điều khiển.</a:t>
            </a:r>
            <a:r>
              <a:rPr lang="vi-VN" sz="2000" smtClean="0">
                <a:latin typeface="Times New Roman" pitchFamily="18" charset="0"/>
                <a:cs typeface="Times New Roman" pitchFamily="18" charset="0"/>
              </a:rPr>
              <a:t> </a:t>
            </a:r>
            <a:endParaRPr lang="en-US" sz="2000" smtClean="0">
              <a:latin typeface="Times New Roman" pitchFamily="18" charset="0"/>
              <a:cs typeface="Times New Roman" pitchFamily="18" charset="0"/>
            </a:endParaRPr>
          </a:p>
          <a:p>
            <a:pPr marL="449263">
              <a:buFont typeface="Wingdings" pitchFamily="2" charset="2"/>
              <a:buChar char="Ø"/>
            </a:pPr>
            <a:r>
              <a:rPr lang="en-US" sz="2000" smtClean="0">
                <a:latin typeface="Times New Roman" pitchFamily="18" charset="0"/>
                <a:cs typeface="Times New Roman" pitchFamily="18" charset="0"/>
              </a:rPr>
              <a:t>Để hệ thống nhúng hoạt động được lập trình viên phải viết code để điều khiển tất cả các vấn đề trên, rồi biên dịch ra file hex và nạp xuống hệ thống.</a:t>
            </a:r>
          </a:p>
          <a:p>
            <a:pPr marL="449263">
              <a:buFont typeface="Wingdings" pitchFamily="2" charset="2"/>
              <a:buChar char="Ø"/>
            </a:pPr>
            <a:r>
              <a:rPr lang="en-US" sz="2000" smtClean="0">
                <a:latin typeface="Times New Roman" pitchFamily="18" charset="0"/>
                <a:cs typeface="Times New Roman" pitchFamily="18" charset="0"/>
              </a:rPr>
              <a:t>Phần mềm nhúng ra đời giúp cho lập trình viên có thể dễ dàng phát triển các ứng dụng và bớt lệ thuộc vào phần cứng, đồng thời quản lý, điều phối và đồng bộ các tiến trình trong hệ thống giúp hệ thống chạy an toàn và chính xác. </a:t>
            </a:r>
          </a:p>
          <a:p>
            <a:pPr marL="449263">
              <a:buFont typeface="Wingdings" pitchFamily="2" charset="2"/>
              <a:buChar char="Ø"/>
            </a:pPr>
            <a:r>
              <a:rPr lang="en-US" sz="2000" smtClean="0">
                <a:latin typeface="Times New Roman" pitchFamily="18" charset="0"/>
                <a:cs typeface="Times New Roman" pitchFamily="18" charset="0"/>
              </a:rPr>
              <a:t>Phần mềm nhúng như vậy được gọi là hệ điều hành nhúng. </a:t>
            </a:r>
            <a:endParaRPr lang="vi-VN" sz="2000">
              <a:latin typeface="Times New Roman" pitchFamily="18" charset="0"/>
              <a:cs typeface="Times New Roman" pitchFamily="18" charset="0"/>
            </a:endParaRPr>
          </a:p>
          <a:p>
            <a:pPr marL="0" indent="0">
              <a:buNone/>
            </a:pPr>
            <a:endParaRPr lang="vi-VN" sz="200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3</a:t>
            </a:fld>
            <a:endParaRPr lang="en-US"/>
          </a:p>
        </p:txBody>
      </p:sp>
    </p:spTree>
    <p:extLst>
      <p:ext uri="{BB962C8B-B14F-4D97-AF65-F5344CB8AC3E}">
        <p14:creationId xmlns="" xmlns:p14="http://schemas.microsoft.com/office/powerpoint/2010/main" val="3798384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diamond(in)">
                                      <p:cBhvr>
                                        <p:cTn id="7" dur="2000"/>
                                        <p:tgtEl>
                                          <p:spTgt spid="8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 calcmode="lin" valueType="num">
                                      <p:cBhvr additive="base">
                                        <p:cTn id="12" dur="500" fill="hold"/>
                                        <p:tgtEl>
                                          <p:spTgt spid="8195">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819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nodeType="clickEffect">
                                  <p:stCondLst>
                                    <p:cond delay="0"/>
                                  </p:stCondLst>
                                  <p:childTnLst>
                                    <p:set>
                                      <p:cBhvr>
                                        <p:cTn id="17" dur="1" fill="hold">
                                          <p:stCondLst>
                                            <p:cond delay="0"/>
                                          </p:stCondLst>
                                        </p:cTn>
                                        <p:tgtEl>
                                          <p:spTgt spid="8195">
                                            <p:txEl>
                                              <p:pRg st="2" end="2"/>
                                            </p:txEl>
                                          </p:spTgt>
                                        </p:tgtEl>
                                        <p:attrNameLst>
                                          <p:attrName>style.visibility</p:attrName>
                                        </p:attrNameLst>
                                      </p:cBhvr>
                                      <p:to>
                                        <p:strVal val="visible"/>
                                      </p:to>
                                    </p:set>
                                    <p:anim calcmode="lin" valueType="num">
                                      <p:cBhvr additive="base">
                                        <p:cTn id="18" dur="500" fill="hold"/>
                                        <p:tgtEl>
                                          <p:spTgt spid="8195">
                                            <p:txEl>
                                              <p:pRg st="2" end="2"/>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819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1" fill="hold" nodeType="clickEffect">
                                  <p:stCondLst>
                                    <p:cond delay="0"/>
                                  </p:stCondLst>
                                  <p:childTnLst>
                                    <p:set>
                                      <p:cBhvr>
                                        <p:cTn id="23" dur="1" fill="hold">
                                          <p:stCondLst>
                                            <p:cond delay="0"/>
                                          </p:stCondLst>
                                        </p:cTn>
                                        <p:tgtEl>
                                          <p:spTgt spid="8195">
                                            <p:txEl>
                                              <p:pRg st="3" end="3"/>
                                            </p:txEl>
                                          </p:spTgt>
                                        </p:tgtEl>
                                        <p:attrNameLst>
                                          <p:attrName>style.visibility</p:attrName>
                                        </p:attrNameLst>
                                      </p:cBhvr>
                                      <p:to>
                                        <p:strVal val="visible"/>
                                      </p:to>
                                    </p:set>
                                    <p:anim calcmode="lin" valueType="num">
                                      <p:cBhvr additive="base">
                                        <p:cTn id="24" dur="500" fill="hold"/>
                                        <p:tgtEl>
                                          <p:spTgt spid="8195">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8195">
                                            <p:txEl>
                                              <p:pRg st="3" end="3"/>
                                            </p:txEl>
                                          </p:spTgt>
                                        </p:tgtEl>
                                        <p:attrNameLst>
                                          <p:attrName>ppt_y</p:attrName>
                                        </p:attrNameLst>
                                      </p:cBhvr>
                                      <p:tavLst>
                                        <p:tav tm="0">
                                          <p:val>
                                            <p:strVal val="0-#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nodeType="clickEffect">
                                  <p:stCondLst>
                                    <p:cond delay="0"/>
                                  </p:stCondLst>
                                  <p:childTnLst>
                                    <p:set>
                                      <p:cBhvr>
                                        <p:cTn id="29" dur="1" fill="hold">
                                          <p:stCondLst>
                                            <p:cond delay="0"/>
                                          </p:stCondLst>
                                        </p:cTn>
                                        <p:tgtEl>
                                          <p:spTgt spid="8195">
                                            <p:txEl>
                                              <p:pRg st="4" end="4"/>
                                            </p:txEl>
                                          </p:spTgt>
                                        </p:tgtEl>
                                        <p:attrNameLst>
                                          <p:attrName>style.visibility</p:attrName>
                                        </p:attrNameLst>
                                      </p:cBhvr>
                                      <p:to>
                                        <p:strVal val="visible"/>
                                      </p:to>
                                    </p:set>
                                    <p:anim calcmode="lin" valueType="num">
                                      <p:cBhvr additive="base">
                                        <p:cTn id="30" dur="500" fill="hold"/>
                                        <p:tgtEl>
                                          <p:spTgt spid="8195">
                                            <p:txEl>
                                              <p:pRg st="4" end="4"/>
                                            </p:txEl>
                                          </p:spTgt>
                                        </p:tgtEl>
                                        <p:attrNameLst>
                                          <p:attrName>ppt_x</p:attrName>
                                        </p:attrNameLst>
                                      </p:cBhvr>
                                      <p:tavLst>
                                        <p:tav tm="0">
                                          <p:val>
                                            <p:strVal val="1+#ppt_w/2"/>
                                          </p:val>
                                        </p:tav>
                                        <p:tav tm="100000">
                                          <p:val>
                                            <p:strVal val="#ppt_x"/>
                                          </p:val>
                                        </p:tav>
                                      </p:tavLst>
                                    </p:anim>
                                    <p:anim calcmode="lin" valueType="num">
                                      <p:cBhvr additive="base">
                                        <p:cTn id="31" dur="500" fill="hold"/>
                                        <p:tgtEl>
                                          <p:spTgt spid="8195">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body" sz="half" idx="1"/>
          </p:nvPr>
        </p:nvSpPr>
        <p:spPr>
          <a:xfrm>
            <a:off x="533400" y="1219200"/>
            <a:ext cx="8001000" cy="4800600"/>
          </a:xfrm>
        </p:spPr>
        <p:txBody>
          <a:bodyPr/>
          <a:lstStyle/>
          <a:p>
            <a:pPr>
              <a:buFont typeface="Wingdings" pitchFamily="2" charset="2"/>
              <a:buChar char="v"/>
            </a:pPr>
            <a:r>
              <a:rPr lang="en-US" sz="2000" smtClean="0">
                <a:latin typeface="Times New Roman" pitchFamily="18" charset="0"/>
                <a:cs typeface="Times New Roman" pitchFamily="18" charset="0"/>
              </a:rPr>
              <a:t>Khái niệm h</a:t>
            </a:r>
            <a:r>
              <a:rPr lang="vi-VN" sz="2000" smtClean="0">
                <a:latin typeface="Times New Roman" pitchFamily="18" charset="0"/>
                <a:cs typeface="Times New Roman" pitchFamily="18" charset="0"/>
              </a:rPr>
              <a:t>ệ </a:t>
            </a:r>
            <a:r>
              <a:rPr lang="vi-VN" sz="2000">
                <a:latin typeface="Times New Roman" pitchFamily="18" charset="0"/>
                <a:cs typeface="Times New Roman" pitchFamily="18" charset="0"/>
              </a:rPr>
              <a:t>điều </a:t>
            </a:r>
            <a:r>
              <a:rPr lang="vi-VN" sz="2000" smtClean="0">
                <a:latin typeface="Times New Roman" pitchFamily="18" charset="0"/>
                <a:cs typeface="Times New Roman" pitchFamily="18" charset="0"/>
              </a:rPr>
              <a:t>h</a:t>
            </a:r>
            <a:r>
              <a:rPr lang="en-US" sz="2000" smtClean="0">
                <a:latin typeface="Times New Roman" pitchFamily="18" charset="0"/>
                <a:cs typeface="Times New Roman" pitchFamily="18" charset="0"/>
              </a:rPr>
              <a:t>à</a:t>
            </a:r>
            <a:r>
              <a:rPr lang="vi-VN" sz="2000" smtClean="0">
                <a:latin typeface="Times New Roman" pitchFamily="18" charset="0"/>
                <a:cs typeface="Times New Roman" pitchFamily="18" charset="0"/>
              </a:rPr>
              <a:t>nh </a:t>
            </a:r>
            <a:r>
              <a:rPr lang="vi-VN" sz="2000">
                <a:latin typeface="Times New Roman" pitchFamily="18" charset="0"/>
                <a:cs typeface="Times New Roman" pitchFamily="18" charset="0"/>
              </a:rPr>
              <a:t>nhúng </a:t>
            </a:r>
            <a:r>
              <a:rPr lang="vi-VN" sz="2000" smtClean="0">
                <a:latin typeface="Times New Roman" pitchFamily="18" charset="0"/>
                <a:cs typeface="Times New Roman" pitchFamily="18" charset="0"/>
              </a:rPr>
              <a:t>(</a:t>
            </a:r>
            <a:r>
              <a:rPr lang="en-US" sz="2000">
                <a:latin typeface="Times New Roman" pitchFamily="18" charset="0"/>
                <a:cs typeface="Times New Roman" pitchFamily="18" charset="0"/>
              </a:rPr>
              <a:t>E</a:t>
            </a:r>
            <a:r>
              <a:rPr lang="vi-VN" sz="2000" smtClean="0">
                <a:latin typeface="Times New Roman" pitchFamily="18" charset="0"/>
                <a:cs typeface="Times New Roman" pitchFamily="18" charset="0"/>
              </a:rPr>
              <a:t>mbedded OS)</a:t>
            </a:r>
            <a:r>
              <a:rPr lang="en-US" sz="2000" smtClean="0">
                <a:latin typeface="Times New Roman" pitchFamily="18" charset="0"/>
                <a:cs typeface="Times New Roman" pitchFamily="18" charset="0"/>
              </a:rPr>
              <a:t>:</a:t>
            </a:r>
            <a:r>
              <a:rPr lang="vi-VN" sz="2000" smtClean="0">
                <a:latin typeface="Times New Roman" pitchFamily="18" charset="0"/>
                <a:cs typeface="Times New Roman" pitchFamily="18" charset="0"/>
              </a:rPr>
              <a:t> </a:t>
            </a:r>
            <a:r>
              <a:rPr lang="en-US" sz="2000" smtClean="0">
                <a:latin typeface="Times New Roman" pitchFamily="18" charset="0"/>
                <a:cs typeface="Times New Roman" pitchFamily="18" charset="0"/>
              </a:rPr>
              <a:t> là</a:t>
            </a:r>
            <a:r>
              <a:rPr lang="vi-VN" sz="2000" smtClean="0">
                <a:latin typeface="Times New Roman" pitchFamily="18" charset="0"/>
                <a:cs typeface="Times New Roman" pitchFamily="18" charset="0"/>
              </a:rPr>
              <a:t> </a:t>
            </a:r>
            <a:r>
              <a:rPr lang="vi-VN" sz="2000">
                <a:latin typeface="Times New Roman" pitchFamily="18" charset="0"/>
                <a:cs typeface="Times New Roman" pitchFamily="18" charset="0"/>
              </a:rPr>
              <a:t>hệ điều </a:t>
            </a:r>
            <a:r>
              <a:rPr lang="vi-VN" sz="2000" smtClean="0">
                <a:latin typeface="Times New Roman" pitchFamily="18" charset="0"/>
                <a:cs typeface="Times New Roman" pitchFamily="18" charset="0"/>
              </a:rPr>
              <a:t>h</a:t>
            </a:r>
            <a:r>
              <a:rPr lang="en-US" sz="2000">
                <a:latin typeface="Times New Roman" pitchFamily="18" charset="0"/>
                <a:cs typeface="Times New Roman" pitchFamily="18" charset="0"/>
              </a:rPr>
              <a:t>à</a:t>
            </a:r>
            <a:r>
              <a:rPr lang="vi-VN" sz="2000" smtClean="0">
                <a:latin typeface="Times New Roman" pitchFamily="18" charset="0"/>
                <a:cs typeface="Times New Roman" pitchFamily="18" charset="0"/>
              </a:rPr>
              <a:t>nh c</a:t>
            </a:r>
            <a:r>
              <a:rPr lang="en-US" sz="2000">
                <a:latin typeface="Times New Roman" pitchFamily="18" charset="0"/>
                <a:cs typeface="Times New Roman" pitchFamily="18" charset="0"/>
              </a:rPr>
              <a:t>à</a:t>
            </a:r>
            <a:r>
              <a:rPr lang="vi-VN" sz="2000" smtClean="0">
                <a:latin typeface="Times New Roman" pitchFamily="18" charset="0"/>
                <a:cs typeface="Times New Roman" pitchFamily="18" charset="0"/>
              </a:rPr>
              <a:t>i đặt</a:t>
            </a:r>
            <a:r>
              <a:rPr lang="en-US" sz="2000" smtClean="0">
                <a:latin typeface="Times New Roman" pitchFamily="18" charset="0"/>
                <a:cs typeface="Times New Roman" pitchFamily="18" charset="0"/>
              </a:rPr>
              <a:t> </a:t>
            </a:r>
            <a:r>
              <a:rPr lang="vi-VN" sz="2000" smtClean="0">
                <a:latin typeface="Times New Roman" pitchFamily="18" charset="0"/>
                <a:cs typeface="Times New Roman" pitchFamily="18" charset="0"/>
              </a:rPr>
              <a:t>cho c</a:t>
            </a:r>
            <a:r>
              <a:rPr lang="en-US" sz="2000">
                <a:latin typeface="Times New Roman" pitchFamily="18" charset="0"/>
                <a:cs typeface="Times New Roman" pitchFamily="18" charset="0"/>
              </a:rPr>
              <a:t>á</a:t>
            </a:r>
            <a:r>
              <a:rPr lang="vi-VN" sz="2000" smtClean="0">
                <a:latin typeface="Times New Roman" pitchFamily="18" charset="0"/>
                <a:cs typeface="Times New Roman" pitchFamily="18" charset="0"/>
              </a:rPr>
              <a:t>c </a:t>
            </a:r>
            <a:r>
              <a:rPr lang="vi-VN" sz="2000">
                <a:latin typeface="Times New Roman" pitchFamily="18" charset="0"/>
                <a:cs typeface="Times New Roman" pitchFamily="18" charset="0"/>
              </a:rPr>
              <a:t>hệ thống nhúng </a:t>
            </a:r>
            <a:r>
              <a:rPr lang="vi-VN" sz="2000" smtClean="0">
                <a:latin typeface="Times New Roman" pitchFamily="18" charset="0"/>
                <a:cs typeface="Times New Roman" pitchFamily="18" charset="0"/>
              </a:rPr>
              <a:t>(Embedded System)</a:t>
            </a:r>
            <a:r>
              <a:rPr lang="en-US" sz="2000" smtClean="0">
                <a:latin typeface="Times New Roman" pitchFamily="18" charset="0"/>
                <a:cs typeface="Times New Roman" pitchFamily="18" charset="0"/>
              </a:rPr>
              <a:t> đòi hỏi có các yêu cầu sau:</a:t>
            </a:r>
          </a:p>
          <a:p>
            <a:pPr>
              <a:buFont typeface="Arial" pitchFamily="34" charset="0"/>
              <a:buChar char="•"/>
            </a:pPr>
            <a:endParaRPr lang="en-US" sz="2000" smtClean="0">
              <a:latin typeface="Times New Roman" pitchFamily="18" charset="0"/>
              <a:cs typeface="Times New Roman" pitchFamily="18" charset="0"/>
            </a:endParaRPr>
          </a:p>
          <a:p>
            <a:pPr marL="976313">
              <a:buFont typeface="Wingdings" pitchFamily="2" charset="2"/>
              <a:buChar char="Ø"/>
            </a:pPr>
            <a:r>
              <a:rPr lang="en-US" sz="2000" smtClean="0">
                <a:latin typeface="Times New Roman" pitchFamily="18" charset="0"/>
                <a:cs typeface="Times New Roman" pitchFamily="18" charset="0"/>
              </a:rPr>
              <a:t>Việc </a:t>
            </a:r>
            <a:r>
              <a:rPr lang="vi-VN" sz="2000" smtClean="0">
                <a:latin typeface="Times New Roman" pitchFamily="18" charset="0"/>
                <a:cs typeface="Times New Roman" pitchFamily="18" charset="0"/>
              </a:rPr>
              <a:t>thiết kế</a:t>
            </a:r>
            <a:r>
              <a:rPr lang="en-US" sz="2000" smtClean="0">
                <a:latin typeface="Times New Roman" pitchFamily="18" charset="0"/>
                <a:cs typeface="Times New Roman" pitchFamily="18" charset="0"/>
              </a:rPr>
              <a:t> và phát triển hệ điều hành nhúng phải đảm bảo</a:t>
            </a:r>
            <a:r>
              <a:rPr lang="vi-VN" sz="2000" smtClean="0">
                <a:latin typeface="Times New Roman" pitchFamily="18" charset="0"/>
                <a:cs typeface="Times New Roman" pitchFamily="18" charset="0"/>
              </a:rPr>
              <a:t>: </a:t>
            </a:r>
            <a:endParaRPr lang="en-US" sz="2000" smtClean="0">
              <a:latin typeface="Times New Roman" pitchFamily="18" charset="0"/>
              <a:cs typeface="Times New Roman" pitchFamily="18" charset="0"/>
            </a:endParaRPr>
          </a:p>
          <a:p>
            <a:pPr marL="1376363" lvl="1">
              <a:buFont typeface="Wingdings" pitchFamily="2" charset="2"/>
              <a:buChar char="§"/>
            </a:pPr>
            <a:r>
              <a:rPr lang="en-US" sz="2000" smtClean="0">
                <a:latin typeface="Times New Roman" pitchFamily="18" charset="0"/>
                <a:cs typeface="Times New Roman" pitchFamily="18" charset="0"/>
              </a:rPr>
              <a:t>C</a:t>
            </a:r>
            <a:r>
              <a:rPr lang="vi-VN" sz="2000" smtClean="0">
                <a:latin typeface="Times New Roman" pitchFamily="18" charset="0"/>
                <a:cs typeface="Times New Roman" pitchFamily="18" charset="0"/>
              </a:rPr>
              <a:t>ompact</a:t>
            </a:r>
            <a:r>
              <a:rPr lang="en-US" sz="2000" smtClean="0">
                <a:latin typeface="Times New Roman" pitchFamily="18" charset="0"/>
                <a:cs typeface="Times New Roman" pitchFamily="18" charset="0"/>
              </a:rPr>
              <a:t>.</a:t>
            </a:r>
            <a:r>
              <a:rPr lang="vi-VN" sz="2000" smtClean="0">
                <a:latin typeface="Times New Roman" pitchFamily="18" charset="0"/>
                <a:cs typeface="Times New Roman" pitchFamily="18" charset="0"/>
              </a:rPr>
              <a:t> </a:t>
            </a:r>
            <a:endParaRPr lang="en-US" sz="2000" smtClean="0">
              <a:latin typeface="Times New Roman" pitchFamily="18" charset="0"/>
              <a:cs typeface="Times New Roman" pitchFamily="18" charset="0"/>
            </a:endParaRPr>
          </a:p>
          <a:p>
            <a:pPr marL="1376363" lvl="1">
              <a:buFont typeface="Wingdings" pitchFamily="2" charset="2"/>
              <a:buChar char="§"/>
            </a:pPr>
            <a:r>
              <a:rPr lang="en-US" sz="2000" smtClean="0">
                <a:latin typeface="Times New Roman" pitchFamily="18" charset="0"/>
                <a:cs typeface="Times New Roman" pitchFamily="18" charset="0"/>
              </a:rPr>
              <a:t>E</a:t>
            </a:r>
            <a:r>
              <a:rPr lang="vi-VN" sz="2000" smtClean="0">
                <a:latin typeface="Times New Roman" pitchFamily="18" charset="0"/>
                <a:cs typeface="Times New Roman" pitchFamily="18" charset="0"/>
              </a:rPr>
              <a:t>fficient</a:t>
            </a:r>
            <a:r>
              <a:rPr lang="en-US" sz="2000" smtClean="0">
                <a:latin typeface="Times New Roman" pitchFamily="18" charset="0"/>
                <a:cs typeface="Times New Roman" pitchFamily="18" charset="0"/>
              </a:rPr>
              <a:t>.</a:t>
            </a:r>
          </a:p>
          <a:p>
            <a:pPr marL="1376363" lvl="1">
              <a:buFont typeface="Wingdings" pitchFamily="2" charset="2"/>
              <a:buChar char="§"/>
            </a:pPr>
            <a:r>
              <a:rPr lang="vi-VN" sz="2000" smtClean="0">
                <a:latin typeface="Times New Roman" pitchFamily="18" charset="0"/>
                <a:cs typeface="Times New Roman" pitchFamily="18" charset="0"/>
              </a:rPr>
              <a:t>Reliable</a:t>
            </a:r>
            <a:r>
              <a:rPr lang="en-US" sz="2000" smtClean="0">
                <a:latin typeface="Times New Roman" pitchFamily="18" charset="0"/>
                <a:cs typeface="Times New Roman" pitchFamily="18" charset="0"/>
              </a:rPr>
              <a:t>.</a:t>
            </a:r>
          </a:p>
          <a:p>
            <a:pPr marL="976313">
              <a:buFont typeface="Wingdings" pitchFamily="2" charset="2"/>
              <a:buChar char="Ø"/>
            </a:pPr>
            <a:r>
              <a:rPr lang="vi-VN" sz="2000" smtClean="0">
                <a:latin typeface="Times New Roman" pitchFamily="18" charset="0"/>
                <a:cs typeface="Times New Roman" pitchFamily="18" charset="0"/>
              </a:rPr>
              <a:t>Khả </a:t>
            </a:r>
            <a:r>
              <a:rPr lang="vi-VN" sz="2000">
                <a:latin typeface="Times New Roman" pitchFamily="18" charset="0"/>
                <a:cs typeface="Times New Roman" pitchFamily="18" charset="0"/>
              </a:rPr>
              <a:t>năng tương thích mềm: </a:t>
            </a:r>
            <a:r>
              <a:rPr lang="vi-VN" sz="2000" smtClean="0">
                <a:latin typeface="Times New Roman" pitchFamily="18" charset="0"/>
                <a:cs typeface="Times New Roman" pitchFamily="18" charset="0"/>
              </a:rPr>
              <a:t>dễ</a:t>
            </a:r>
            <a:r>
              <a:rPr lang="en-US" sz="2000" smtClean="0">
                <a:latin typeface="Times New Roman" pitchFamily="18" charset="0"/>
                <a:cs typeface="Times New Roman" pitchFamily="18" charset="0"/>
              </a:rPr>
              <a:t> dàng nâ</a:t>
            </a:r>
            <a:r>
              <a:rPr lang="vi-VN" sz="2000" smtClean="0">
                <a:latin typeface="Times New Roman" pitchFamily="18" charset="0"/>
                <a:cs typeface="Times New Roman" pitchFamily="18" charset="0"/>
              </a:rPr>
              <a:t>ng </a:t>
            </a:r>
            <a:r>
              <a:rPr lang="vi-VN" sz="2000">
                <a:latin typeface="Times New Roman" pitchFamily="18" charset="0"/>
                <a:cs typeface="Times New Roman" pitchFamily="18" charset="0"/>
              </a:rPr>
              <a:t>cấp hay thu gọn để tương thích với nền </a:t>
            </a:r>
            <a:r>
              <a:rPr lang="vi-VN" sz="2000" smtClean="0">
                <a:latin typeface="Times New Roman" pitchFamily="18" charset="0"/>
                <a:cs typeface="Times New Roman" pitchFamily="18" charset="0"/>
              </a:rPr>
              <a:t>tảng</a:t>
            </a:r>
            <a:r>
              <a:rPr lang="en-US" sz="2000" smtClean="0">
                <a:latin typeface="Times New Roman" pitchFamily="18" charset="0"/>
                <a:cs typeface="Times New Roman" pitchFamily="18" charset="0"/>
              </a:rPr>
              <a:t> của</a:t>
            </a:r>
            <a:r>
              <a:rPr lang="vi-VN" sz="2000" smtClean="0">
                <a:latin typeface="Times New Roman" pitchFamily="18" charset="0"/>
                <a:cs typeface="Times New Roman" pitchFamily="18" charset="0"/>
              </a:rPr>
              <a:t> </a:t>
            </a:r>
            <a:r>
              <a:rPr lang="vi-VN" sz="2000">
                <a:latin typeface="Times New Roman" pitchFamily="18" charset="0"/>
                <a:cs typeface="Times New Roman" pitchFamily="18" charset="0"/>
              </a:rPr>
              <a:t>hệ </a:t>
            </a:r>
            <a:r>
              <a:rPr lang="vi-VN" sz="2000" smtClean="0">
                <a:latin typeface="Times New Roman" pitchFamily="18" charset="0"/>
                <a:cs typeface="Times New Roman" pitchFamily="18" charset="0"/>
              </a:rPr>
              <a:t>thống</a:t>
            </a:r>
            <a:r>
              <a:rPr lang="en-US" sz="2000" smtClean="0">
                <a:latin typeface="Times New Roman" pitchFamily="18" charset="0"/>
                <a:cs typeface="Times New Roman" pitchFamily="18" charset="0"/>
              </a:rPr>
              <a:t>.</a:t>
            </a:r>
            <a:r>
              <a:rPr lang="vi-VN" sz="2000" smtClean="0">
                <a:latin typeface="Times New Roman" pitchFamily="18" charset="0"/>
                <a:cs typeface="Times New Roman" pitchFamily="18" charset="0"/>
              </a:rPr>
              <a:t> </a:t>
            </a:r>
            <a:endParaRPr lang="en-US" sz="2000" smtClean="0">
              <a:latin typeface="Times New Roman" pitchFamily="18" charset="0"/>
              <a:cs typeface="Times New Roman" pitchFamily="18" charset="0"/>
            </a:endParaRPr>
          </a:p>
          <a:p>
            <a:pPr marL="976313">
              <a:buFont typeface="Wingdings" pitchFamily="2" charset="2"/>
              <a:buChar char="Ø"/>
            </a:pPr>
            <a:r>
              <a:rPr lang="vi-VN" sz="2000" smtClean="0">
                <a:latin typeface="Times New Roman" pitchFamily="18" charset="0"/>
                <a:cs typeface="Times New Roman" pitchFamily="18" charset="0"/>
              </a:rPr>
              <a:t>Thu </a:t>
            </a:r>
            <a:r>
              <a:rPr lang="vi-VN" sz="2000">
                <a:latin typeface="Times New Roman" pitchFamily="18" charset="0"/>
                <a:cs typeface="Times New Roman" pitchFamily="18" charset="0"/>
              </a:rPr>
              <a:t>gọn, đòi hỏi ít bộ nhớ hơn. Có thể hỗ trợ khởi động từ bộ nhớ ROM, Flash </a:t>
            </a:r>
            <a:r>
              <a:rPr lang="vi-VN" sz="2000" smtClean="0">
                <a:latin typeface="Times New Roman" pitchFamily="18" charset="0"/>
                <a:cs typeface="Times New Roman" pitchFamily="18" charset="0"/>
              </a:rPr>
              <a:t>(</a:t>
            </a:r>
            <a:r>
              <a:rPr lang="en-US" sz="2000" smtClean="0">
                <a:latin typeface="Times New Roman" pitchFamily="18" charset="0"/>
                <a:cs typeface="Times New Roman" pitchFamily="18" charset="0"/>
              </a:rPr>
              <a:t>những </a:t>
            </a:r>
            <a:r>
              <a:rPr lang="vi-VN" sz="2000" smtClean="0">
                <a:latin typeface="Times New Roman" pitchFamily="18" charset="0"/>
                <a:cs typeface="Times New Roman" pitchFamily="18" charset="0"/>
              </a:rPr>
              <a:t>hệ </a:t>
            </a:r>
            <a:r>
              <a:rPr lang="vi-VN" sz="2000">
                <a:latin typeface="Times New Roman" pitchFamily="18" charset="0"/>
                <a:cs typeface="Times New Roman" pitchFamily="18" charset="0"/>
              </a:rPr>
              <a:t>thống không có ổ </a:t>
            </a:r>
            <a:r>
              <a:rPr lang="en-US" sz="2000" smtClean="0">
                <a:latin typeface="Times New Roman" pitchFamily="18" charset="0"/>
                <a:cs typeface="Times New Roman" pitchFamily="18" charset="0"/>
              </a:rPr>
              <a:t>đĩa </a:t>
            </a:r>
            <a:r>
              <a:rPr lang="vi-VN" sz="2000" smtClean="0">
                <a:latin typeface="Times New Roman" pitchFamily="18" charset="0"/>
                <a:cs typeface="Times New Roman" pitchFamily="18" charset="0"/>
              </a:rPr>
              <a:t>cứng)</a:t>
            </a:r>
            <a:r>
              <a:rPr lang="en-US" sz="2000" smtClean="0">
                <a:latin typeface="Times New Roman" pitchFamily="18" charset="0"/>
                <a:cs typeface="Times New Roman" pitchFamily="18" charset="0"/>
              </a:rPr>
              <a:t>.</a:t>
            </a:r>
          </a:p>
          <a:p>
            <a:pPr marL="976313">
              <a:buFont typeface="Wingdings" pitchFamily="2" charset="2"/>
              <a:buChar char="Ø"/>
            </a:pPr>
            <a:r>
              <a:rPr lang="vi-VN" sz="2000" smtClean="0">
                <a:latin typeface="Times New Roman" pitchFamily="18" charset="0"/>
                <a:cs typeface="Times New Roman" pitchFamily="18" charset="0"/>
              </a:rPr>
              <a:t>Cung </a:t>
            </a:r>
            <a:r>
              <a:rPr lang="vi-VN" sz="2000">
                <a:latin typeface="Times New Roman" pitchFamily="18" charset="0"/>
                <a:cs typeface="Times New Roman" pitchFamily="18" charset="0"/>
              </a:rPr>
              <a:t>cấp </a:t>
            </a:r>
            <a:r>
              <a:rPr lang="vi-VN" sz="2000" smtClean="0">
                <a:latin typeface="Times New Roman" pitchFamily="18" charset="0"/>
                <a:cs typeface="Times New Roman" pitchFamily="18" charset="0"/>
              </a:rPr>
              <a:t>c</a:t>
            </a:r>
            <a:r>
              <a:rPr lang="en-US" sz="2000" smtClean="0">
                <a:latin typeface="Times New Roman" pitchFamily="18" charset="0"/>
                <a:cs typeface="Times New Roman" pitchFamily="18" charset="0"/>
              </a:rPr>
              <a:t>ác</a:t>
            </a:r>
            <a:r>
              <a:rPr lang="vi-VN" sz="2000" smtClean="0">
                <a:latin typeface="Times New Roman" pitchFamily="18" charset="0"/>
                <a:cs typeface="Times New Roman" pitchFamily="18" charset="0"/>
              </a:rPr>
              <a:t> </a:t>
            </a:r>
            <a:r>
              <a:rPr lang="vi-VN" sz="2000">
                <a:latin typeface="Times New Roman" pitchFamily="18" charset="0"/>
                <a:cs typeface="Times New Roman" pitchFamily="18" charset="0"/>
              </a:rPr>
              <a:t>cơ chế lập lịch (scheduler) </a:t>
            </a:r>
            <a:r>
              <a:rPr lang="en-US" sz="2000" smtClean="0">
                <a:latin typeface="Times New Roman" pitchFamily="18" charset="0"/>
                <a:cs typeface="Times New Roman" pitchFamily="18" charset="0"/>
              </a:rPr>
              <a:t>với sự </a:t>
            </a:r>
            <a:r>
              <a:rPr lang="vi-VN" sz="2000" smtClean="0">
                <a:latin typeface="Times New Roman" pitchFamily="18" charset="0"/>
                <a:cs typeface="Times New Roman" pitchFamily="18" charset="0"/>
              </a:rPr>
              <a:t>hỗ trợ</a:t>
            </a:r>
            <a:r>
              <a:rPr lang="en-US" sz="2000" smtClean="0">
                <a:latin typeface="Times New Roman" pitchFamily="18" charset="0"/>
                <a:cs typeface="Times New Roman" pitchFamily="18" charset="0"/>
              </a:rPr>
              <a:t> của hệ điều hành</a:t>
            </a:r>
            <a:r>
              <a:rPr lang="vi-VN" sz="2000" smtClean="0">
                <a:latin typeface="Times New Roman" pitchFamily="18" charset="0"/>
                <a:cs typeface="Times New Roman" pitchFamily="18" charset="0"/>
              </a:rPr>
              <a:t> </a:t>
            </a:r>
            <a:r>
              <a:rPr lang="vi-VN" sz="2000">
                <a:latin typeface="Times New Roman" pitchFamily="18" charset="0"/>
                <a:cs typeface="Times New Roman" pitchFamily="18" charset="0"/>
              </a:rPr>
              <a:t>thời gian thực </a:t>
            </a:r>
            <a:r>
              <a:rPr lang="vi-VN" sz="2000" smtClean="0">
                <a:latin typeface="Times New Roman" pitchFamily="18" charset="0"/>
                <a:cs typeface="Times New Roman" pitchFamily="18" charset="0"/>
              </a:rPr>
              <a:t>(Realtime </a:t>
            </a:r>
            <a:r>
              <a:rPr lang="en-US" sz="2000" smtClean="0">
                <a:latin typeface="Times New Roman" pitchFamily="18" charset="0"/>
                <a:cs typeface="Times New Roman" pitchFamily="18" charset="0"/>
              </a:rPr>
              <a:t>Operating System</a:t>
            </a:r>
            <a:r>
              <a:rPr lang="vi-VN" sz="2000" smtClean="0">
                <a:latin typeface="Times New Roman" pitchFamily="18" charset="0"/>
                <a:cs typeface="Times New Roman" pitchFamily="18" charset="0"/>
              </a:rPr>
              <a:t> – </a:t>
            </a:r>
            <a:r>
              <a:rPr lang="vi-VN" sz="2000">
                <a:latin typeface="Times New Roman" pitchFamily="18" charset="0"/>
                <a:cs typeface="Times New Roman" pitchFamily="18" charset="0"/>
              </a:rPr>
              <a:t>RTOS) </a:t>
            </a:r>
          </a:p>
          <a:p>
            <a:pPr marL="0" indent="0">
              <a:buNone/>
            </a:pPr>
            <a:endParaRPr lang="vi-VN" sz="200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4</a:t>
            </a:fld>
            <a:endParaRPr lang="en-US"/>
          </a:p>
        </p:txBody>
      </p:sp>
      <p:sp>
        <p:nvSpPr>
          <p:cNvPr id="7" name="Rectangle 2"/>
          <p:cNvSpPr>
            <a:spLocks noGrp="1" noChangeArrowheads="1"/>
          </p:cNvSpPr>
          <p:nvPr>
            <p:ph type="title"/>
          </p:nvPr>
        </p:nvSpPr>
        <p:spPr>
          <a:xfrm>
            <a:off x="152400" y="228600"/>
            <a:ext cx="85344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 1. Các yêu cầu chung của hệ điều hành nhúng</a:t>
            </a:r>
            <a:endParaRPr lang="en-US" sz="2800">
              <a:cs typeface="Arial" charset="0"/>
            </a:endParaRPr>
          </a:p>
        </p:txBody>
      </p:sp>
    </p:spTree>
    <p:extLst>
      <p:ext uri="{BB962C8B-B14F-4D97-AF65-F5344CB8AC3E}">
        <p14:creationId xmlns="" xmlns:p14="http://schemas.microsoft.com/office/powerpoint/2010/main" val="3798384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 to="" calcmode="lin" valueType="num">
                                      <p:cBhvr>
                                        <p:cTn id="7" dur="1" fill="hold"/>
                                        <p:tgtEl>
                                          <p:spTgt spid="8195">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8195">
                                            <p:txEl>
                                              <p:pRg st="2" end="2"/>
                                            </p:txEl>
                                          </p:spTgt>
                                        </p:tgtEl>
                                        <p:attrNameLst>
                                          <p:attrName>style.visibility</p:attrName>
                                        </p:attrNameLst>
                                      </p:cBhvr>
                                      <p:to>
                                        <p:strVal val="visible"/>
                                      </p:to>
                                    </p:set>
                                    <p:anim to="" calcmode="lin" valueType="num">
                                      <p:cBhvr>
                                        <p:cTn id="12" dur="1" fill="hold"/>
                                        <p:tgtEl>
                                          <p:spTgt spid="8195">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8195">
                                            <p:txEl>
                                              <p:pRg st="3" end="3"/>
                                            </p:txEl>
                                          </p:spTgt>
                                        </p:tgtEl>
                                        <p:attrNameLst>
                                          <p:attrName>style.visibility</p:attrName>
                                        </p:attrNameLst>
                                      </p:cBhvr>
                                      <p:to>
                                        <p:strVal val="visible"/>
                                      </p:to>
                                    </p:set>
                                    <p:anim to="" calcmode="lin" valueType="num">
                                      <p:cBhvr>
                                        <p:cTn id="17" dur="1" fill="hold"/>
                                        <p:tgtEl>
                                          <p:spTgt spid="8195">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8195">
                                            <p:txEl>
                                              <p:pRg st="4" end="4"/>
                                            </p:txEl>
                                          </p:spTgt>
                                        </p:tgtEl>
                                        <p:attrNameLst>
                                          <p:attrName>style.visibility</p:attrName>
                                        </p:attrNameLst>
                                      </p:cBhvr>
                                      <p:to>
                                        <p:strVal val="visible"/>
                                      </p:to>
                                    </p:set>
                                    <p:anim to="" calcmode="lin" valueType="num">
                                      <p:cBhvr>
                                        <p:cTn id="22" dur="1" fill="hold"/>
                                        <p:tgtEl>
                                          <p:spTgt spid="8195">
                                            <p:txEl>
                                              <p:pRg st="4" end="4"/>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8195">
                                            <p:txEl>
                                              <p:pRg st="5" end="5"/>
                                            </p:txEl>
                                          </p:spTgt>
                                        </p:tgtEl>
                                        <p:attrNameLst>
                                          <p:attrName>style.visibility</p:attrName>
                                        </p:attrNameLst>
                                      </p:cBhvr>
                                      <p:to>
                                        <p:strVal val="visible"/>
                                      </p:to>
                                    </p:set>
                                    <p:anim to="" calcmode="lin" valueType="num">
                                      <p:cBhvr>
                                        <p:cTn id="27" dur="1" fill="hold"/>
                                        <p:tgtEl>
                                          <p:spTgt spid="8195">
                                            <p:txEl>
                                              <p:pRg st="5" end="5"/>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8195">
                                            <p:txEl>
                                              <p:pRg st="6" end="6"/>
                                            </p:txEl>
                                          </p:spTgt>
                                        </p:tgtEl>
                                        <p:attrNameLst>
                                          <p:attrName>style.visibility</p:attrName>
                                        </p:attrNameLst>
                                      </p:cBhvr>
                                      <p:to>
                                        <p:strVal val="visible"/>
                                      </p:to>
                                    </p:set>
                                    <p:anim to="" calcmode="lin" valueType="num">
                                      <p:cBhvr>
                                        <p:cTn id="32" dur="1" fill="hold"/>
                                        <p:tgtEl>
                                          <p:spTgt spid="8195">
                                            <p:txEl>
                                              <p:pRg st="6" end="6"/>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8195">
                                            <p:txEl>
                                              <p:pRg st="7" end="7"/>
                                            </p:txEl>
                                          </p:spTgt>
                                        </p:tgtEl>
                                        <p:attrNameLst>
                                          <p:attrName>style.visibility</p:attrName>
                                        </p:attrNameLst>
                                      </p:cBhvr>
                                      <p:to>
                                        <p:strVal val="visible"/>
                                      </p:to>
                                    </p:set>
                                    <p:anim to="" calcmode="lin" valueType="num">
                                      <p:cBhvr>
                                        <p:cTn id="37" dur="1" fill="hold"/>
                                        <p:tgtEl>
                                          <p:spTgt spid="8195">
                                            <p:txEl>
                                              <p:pRg st="7" end="7"/>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nodeType="clickEffect">
                                  <p:stCondLst>
                                    <p:cond delay="0"/>
                                  </p:stCondLst>
                                  <p:childTnLst>
                                    <p:set>
                                      <p:cBhvr>
                                        <p:cTn id="41" dur="1" fill="hold">
                                          <p:stCondLst>
                                            <p:cond delay="0"/>
                                          </p:stCondLst>
                                        </p:cTn>
                                        <p:tgtEl>
                                          <p:spTgt spid="8195">
                                            <p:txEl>
                                              <p:pRg st="8" end="8"/>
                                            </p:txEl>
                                          </p:spTgt>
                                        </p:tgtEl>
                                        <p:attrNameLst>
                                          <p:attrName>style.visibility</p:attrName>
                                        </p:attrNameLst>
                                      </p:cBhvr>
                                      <p:to>
                                        <p:strVal val="visible"/>
                                      </p:to>
                                    </p:set>
                                    <p:anim to="" calcmode="lin" valueType="num">
                                      <p:cBhvr>
                                        <p:cTn id="42" dur="1" fill="hold"/>
                                        <p:tgtEl>
                                          <p:spTgt spid="8195">
                                            <p:txEl>
                                              <p:pRg st="8" end="8"/>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27037"/>
            <a:ext cx="86106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2. </a:t>
            </a:r>
            <a:r>
              <a:rPr lang="de-DE" sz="2800" smtClean="0">
                <a:solidFill>
                  <a:srgbClr val="004A82"/>
                </a:solidFill>
              </a:rPr>
              <a:t>Bộ nạp khởi tạo (Boot-loader)</a:t>
            </a:r>
            <a:br>
              <a:rPr lang="de-DE" sz="2800" smtClean="0">
                <a:solidFill>
                  <a:srgbClr val="004A82"/>
                </a:solidFill>
              </a:rPr>
            </a:br>
            <a:endParaRPr lang="en-US" sz="2800">
              <a:cs typeface="Arial" charset="0"/>
            </a:endParaRPr>
          </a:p>
        </p:txBody>
      </p:sp>
      <p:sp>
        <p:nvSpPr>
          <p:cNvPr id="8195" name="Rectangle 3"/>
          <p:cNvSpPr>
            <a:spLocks noGrp="1" noChangeArrowheads="1"/>
          </p:cNvSpPr>
          <p:nvPr>
            <p:ph type="body" sz="half" idx="1"/>
          </p:nvPr>
        </p:nvSpPr>
        <p:spPr>
          <a:xfrm>
            <a:off x="685800" y="1219200"/>
            <a:ext cx="7467600" cy="4953000"/>
          </a:xfrm>
        </p:spPr>
        <p:txBody>
          <a:bodyPr/>
          <a:lstStyle/>
          <a:p>
            <a:pPr marL="0" indent="0">
              <a:buNone/>
            </a:pPr>
            <a:endParaRPr lang="en-US" sz="2000" smtClean="0">
              <a:latin typeface="Times New Roman" pitchFamily="18" charset="0"/>
              <a:cs typeface="Times New Roman" pitchFamily="18" charset="0"/>
            </a:endParaRPr>
          </a:p>
          <a:p>
            <a:pPr marL="0" indent="0">
              <a:buNone/>
            </a:pPr>
            <a:endParaRPr lang="vi-VN" sz="200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5</a:t>
            </a:fld>
            <a:endParaRPr lang="en-US"/>
          </a:p>
        </p:txBody>
      </p:sp>
      <p:pic>
        <p:nvPicPr>
          <p:cNvPr id="40962" name="Picture 2"/>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419350" y="1981200"/>
            <a:ext cx="4057650" cy="40576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9630992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withEffect">
                                  <p:stCondLst>
                                    <p:cond delay="0"/>
                                  </p:stCondLst>
                                  <p:childTnLst>
                                    <p:set>
                                      <p:cBhvr>
                                        <p:cTn id="6" dur="1" fill="hold">
                                          <p:stCondLst>
                                            <p:cond delay="0"/>
                                          </p:stCondLst>
                                        </p:cTn>
                                        <p:tgtEl>
                                          <p:spTgt spid="40962"/>
                                        </p:tgtEl>
                                        <p:attrNameLst>
                                          <p:attrName>style.visibility</p:attrName>
                                        </p:attrNameLst>
                                      </p:cBhvr>
                                      <p:to>
                                        <p:strVal val="visible"/>
                                      </p:to>
                                    </p:set>
                                    <p:anim to="" calcmode="lin" valueType="num">
                                      <p:cBhvr>
                                        <p:cTn id="7" dur="1" fill="hold"/>
                                        <p:tgtEl>
                                          <p:spTgt spid="4096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3"/>
          <p:cNvSpPr>
            <a:spLocks noGrp="1" noChangeArrowheads="1"/>
          </p:cNvSpPr>
          <p:nvPr>
            <p:ph type="body" sz="half" idx="1"/>
          </p:nvPr>
        </p:nvSpPr>
        <p:spPr>
          <a:xfrm>
            <a:off x="685800" y="1219200"/>
            <a:ext cx="7924800" cy="5105400"/>
          </a:xfrm>
        </p:spPr>
        <p:txBody>
          <a:bodyPr/>
          <a:lstStyle/>
          <a:p>
            <a:pPr>
              <a:buSzPct val="90000"/>
              <a:buNone/>
            </a:pPr>
            <a:endParaRPr lang="de-DE" sz="2800" b="1" smtClean="0">
              <a:solidFill>
                <a:srgbClr val="004A82"/>
              </a:solidFill>
            </a:endParaRPr>
          </a:p>
          <a:p>
            <a:pPr algn="just"/>
            <a:r>
              <a:rPr lang="vi-VN" sz="2400" b="1" smtClean="0"/>
              <a:t>Boot </a:t>
            </a:r>
            <a:r>
              <a:rPr lang="vi-VN" sz="2400" b="1"/>
              <a:t>loader: </a:t>
            </a:r>
            <a:r>
              <a:rPr lang="vi-VN" sz="2400"/>
              <a:t>chương trình mồi, thực hiện kiểm tra phần cứng hệ thống </a:t>
            </a:r>
            <a:r>
              <a:rPr lang="vi-VN" sz="2400" smtClean="0"/>
              <a:t>v</a:t>
            </a:r>
            <a:r>
              <a:rPr lang="en-US" sz="2400"/>
              <a:t>à</a:t>
            </a:r>
            <a:r>
              <a:rPr lang="vi-VN" sz="2400" smtClean="0"/>
              <a:t> </a:t>
            </a:r>
            <a:r>
              <a:rPr lang="vi-VN" sz="2400"/>
              <a:t>nạp </a:t>
            </a:r>
            <a:r>
              <a:rPr lang="vi-VN" sz="2400" smtClean="0"/>
              <a:t>nh</a:t>
            </a:r>
            <a:r>
              <a:rPr lang="en-US" sz="2400"/>
              <a:t>â</a:t>
            </a:r>
            <a:r>
              <a:rPr lang="vi-VN" sz="2400" smtClean="0"/>
              <a:t>n </a:t>
            </a:r>
            <a:r>
              <a:rPr lang="vi-VN" sz="2400"/>
              <a:t>(kernel) của hệ điều </a:t>
            </a:r>
            <a:r>
              <a:rPr lang="vi-VN" sz="2400" smtClean="0"/>
              <a:t>h</a:t>
            </a:r>
            <a:r>
              <a:rPr lang="en-US" sz="2400"/>
              <a:t>à</a:t>
            </a:r>
            <a:r>
              <a:rPr lang="vi-VN" sz="2400" smtClean="0"/>
              <a:t>nh</a:t>
            </a:r>
            <a:r>
              <a:rPr lang="en-US" sz="2400" smtClean="0"/>
              <a:t>. Nói cách khác là nạp </a:t>
            </a:r>
            <a:r>
              <a:rPr lang="vi-VN" sz="2400" smtClean="0"/>
              <a:t>hệ điều hành vào </a:t>
            </a:r>
            <a:r>
              <a:rPr lang="en-US" sz="2400" smtClean="0"/>
              <a:t>hệ thống nhúng </a:t>
            </a:r>
            <a:r>
              <a:rPr lang="vi-VN" sz="2400" smtClean="0"/>
              <a:t>để </a:t>
            </a:r>
            <a:r>
              <a:rPr lang="en-US" sz="2400" smtClean="0"/>
              <a:t>điều khiển các </a:t>
            </a:r>
            <a:r>
              <a:rPr lang="vi-VN" sz="2400" smtClean="0"/>
              <a:t>hoạt động</a:t>
            </a:r>
            <a:r>
              <a:rPr lang="en-US" sz="2400" smtClean="0"/>
              <a:t>.</a:t>
            </a:r>
          </a:p>
          <a:p>
            <a:pPr algn="just"/>
            <a:endParaRPr lang="vi-VN" sz="2400"/>
          </a:p>
          <a:p>
            <a:pPr algn="just"/>
            <a:r>
              <a:rPr lang="vi-VN" sz="2400" b="1" smtClean="0"/>
              <a:t>Kernel</a:t>
            </a:r>
            <a:r>
              <a:rPr lang="vi-VN" sz="2400" b="1"/>
              <a:t>: </a:t>
            </a:r>
            <a:r>
              <a:rPr lang="vi-VN" sz="2400" smtClean="0"/>
              <a:t>nh</a:t>
            </a:r>
            <a:r>
              <a:rPr lang="en-US" sz="2400"/>
              <a:t>â</a:t>
            </a:r>
            <a:r>
              <a:rPr lang="vi-VN" sz="2400" smtClean="0"/>
              <a:t>n </a:t>
            </a:r>
            <a:r>
              <a:rPr lang="vi-VN" sz="2400"/>
              <a:t>hệ điều </a:t>
            </a:r>
            <a:r>
              <a:rPr lang="vi-VN" sz="2400" smtClean="0"/>
              <a:t>h</a:t>
            </a:r>
            <a:r>
              <a:rPr lang="en-US" sz="2400"/>
              <a:t>à</a:t>
            </a:r>
            <a:r>
              <a:rPr lang="vi-VN" sz="2400" smtClean="0"/>
              <a:t>nh</a:t>
            </a:r>
            <a:r>
              <a:rPr lang="vi-VN" sz="2400"/>
              <a:t>, chứa </a:t>
            </a:r>
            <a:r>
              <a:rPr lang="vi-VN" sz="2400" smtClean="0"/>
              <a:t>c</a:t>
            </a:r>
            <a:r>
              <a:rPr lang="en-US" sz="2400"/>
              <a:t>á</a:t>
            </a:r>
            <a:r>
              <a:rPr lang="vi-VN" sz="2400" smtClean="0"/>
              <a:t>c th</a:t>
            </a:r>
            <a:r>
              <a:rPr lang="en-US" sz="2400"/>
              <a:t>à</a:t>
            </a:r>
            <a:r>
              <a:rPr lang="vi-VN" sz="2400" smtClean="0"/>
              <a:t>nh </a:t>
            </a:r>
            <a:r>
              <a:rPr lang="vi-VN" sz="2400"/>
              <a:t>phần cơ bản nhất </a:t>
            </a:r>
            <a:r>
              <a:rPr lang="en-US" sz="2400" smtClean="0"/>
              <a:t>của hệ điều hành.</a:t>
            </a:r>
          </a:p>
          <a:p>
            <a:pPr algn="just"/>
            <a:endParaRPr lang="vi-VN" sz="2400"/>
          </a:p>
          <a:p>
            <a:pPr algn="just"/>
            <a:r>
              <a:rPr lang="en-US" sz="2400" b="1" smtClean="0"/>
              <a:t>Root </a:t>
            </a:r>
            <a:r>
              <a:rPr lang="en-US" sz="2400" b="1"/>
              <a:t>file system: </a:t>
            </a:r>
            <a:r>
              <a:rPr lang="en-US" sz="2400"/>
              <a:t>hệ thống file, chứa </a:t>
            </a:r>
            <a:r>
              <a:rPr lang="en-US" sz="2400" smtClean="0"/>
              <a:t>các </a:t>
            </a:r>
            <a:r>
              <a:rPr lang="en-US" sz="2400"/>
              <a:t>modules bổ sung </a:t>
            </a:r>
            <a:r>
              <a:rPr lang="en-US" sz="2400" smtClean="0"/>
              <a:t>và các </a:t>
            </a:r>
            <a:r>
              <a:rPr lang="en-US" sz="2400"/>
              <a:t>phần mềm ứng </a:t>
            </a:r>
            <a:r>
              <a:rPr lang="en-US" sz="2400" smtClean="0"/>
              <a:t>dụng.</a:t>
            </a:r>
            <a:r>
              <a:rPr lang="en-US" sz="2000" smtClean="0"/>
              <a:t> </a:t>
            </a:r>
            <a:endParaRPr lang="en-US" sz="2000"/>
          </a:p>
          <a:p>
            <a:pPr>
              <a:buSzPct val="90000"/>
              <a:buFont typeface="Wingdings" pitchFamily="2" charset="2"/>
              <a:buChar char="v"/>
            </a:pPr>
            <a:endParaRPr lang="de-DE" sz="2800" b="1" smtClean="0"/>
          </a:p>
          <a:p>
            <a:pPr>
              <a:buSzPct val="90000"/>
              <a:buFont typeface="Wingdings" pitchFamily="2" charset="2"/>
              <a:buChar char="v"/>
            </a:pPr>
            <a:endParaRPr lang="de-DE" sz="2800" b="1"/>
          </a:p>
          <a:p>
            <a:pPr>
              <a:buSzPct val="90000"/>
              <a:buFont typeface="Wingdings" pitchFamily="2" charset="2"/>
              <a:buChar char="v"/>
            </a:pPr>
            <a:endParaRPr lang="de-DE" sz="2800" b="1" smtClean="0"/>
          </a:p>
          <a:p>
            <a:pPr>
              <a:buSzPct val="90000"/>
              <a:buFont typeface="Wingdings" pitchFamily="2" charset="2"/>
              <a:buChar char="v"/>
            </a:pPr>
            <a:endParaRPr lang="de-DE" sz="2800" b="1"/>
          </a:p>
          <a:p>
            <a:pPr marL="0" indent="0">
              <a:buNone/>
            </a:pPr>
            <a:endParaRPr lang="en-US" sz="2000" smtClean="0">
              <a:latin typeface="Times New Roman" pitchFamily="18" charset="0"/>
              <a:cs typeface="Times New Roman" pitchFamily="18" charset="0"/>
            </a:endParaRPr>
          </a:p>
          <a:p>
            <a:pPr marL="0" indent="0">
              <a:buNone/>
            </a:pPr>
            <a:endParaRPr lang="vi-VN" sz="200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6</a:t>
            </a:fld>
            <a:endParaRPr lang="en-US"/>
          </a:p>
        </p:txBody>
      </p:sp>
      <p:sp>
        <p:nvSpPr>
          <p:cNvPr id="7" name="Rectangle 2"/>
          <p:cNvSpPr>
            <a:spLocks noGrp="1" noChangeArrowheads="1"/>
          </p:cNvSpPr>
          <p:nvPr>
            <p:ph type="title"/>
          </p:nvPr>
        </p:nvSpPr>
        <p:spPr>
          <a:xfrm>
            <a:off x="152400" y="228600"/>
            <a:ext cx="85344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 2. </a:t>
            </a:r>
            <a:r>
              <a:rPr lang="de-DE" sz="2800" smtClean="0">
                <a:solidFill>
                  <a:srgbClr val="004A82"/>
                </a:solidFill>
              </a:rPr>
              <a:t>Bộ nạp khởi tạo (Boot-loader)</a:t>
            </a:r>
            <a:endParaRPr lang="en-US" sz="2800">
              <a:cs typeface="Arial" charset="0"/>
            </a:endParaRPr>
          </a:p>
        </p:txBody>
      </p:sp>
    </p:spTree>
    <p:extLst>
      <p:ext uri="{BB962C8B-B14F-4D97-AF65-F5344CB8AC3E}">
        <p14:creationId xmlns="" xmlns:p14="http://schemas.microsoft.com/office/powerpoint/2010/main" val="3384621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8195">
                                            <p:txEl>
                                              <p:pRg st="1" end="1"/>
                                            </p:txEl>
                                          </p:spTgt>
                                        </p:tgtEl>
                                        <p:attrNameLst>
                                          <p:attrName>style.visibility</p:attrName>
                                        </p:attrNameLst>
                                      </p:cBhvr>
                                      <p:to>
                                        <p:strVal val="visible"/>
                                      </p:to>
                                    </p:set>
                                    <p:anim to="" calcmode="lin" valueType="num">
                                      <p:cBhvr>
                                        <p:cTn id="7" dur="1" fill="hold"/>
                                        <p:tgtEl>
                                          <p:spTgt spid="8195">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8195">
                                            <p:txEl>
                                              <p:pRg st="3" end="3"/>
                                            </p:txEl>
                                          </p:spTgt>
                                        </p:tgtEl>
                                        <p:attrNameLst>
                                          <p:attrName>style.visibility</p:attrName>
                                        </p:attrNameLst>
                                      </p:cBhvr>
                                      <p:to>
                                        <p:strVal val="visible"/>
                                      </p:to>
                                    </p:set>
                                    <p:anim to="" calcmode="lin" valueType="num">
                                      <p:cBhvr>
                                        <p:cTn id="12" dur="1" fill="hold"/>
                                        <p:tgtEl>
                                          <p:spTgt spid="8195">
                                            <p:txEl>
                                              <p:pRg st="3" end="3"/>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8195">
                                            <p:txEl>
                                              <p:pRg st="5" end="5"/>
                                            </p:txEl>
                                          </p:spTgt>
                                        </p:tgtEl>
                                        <p:attrNameLst>
                                          <p:attrName>style.visibility</p:attrName>
                                        </p:attrNameLst>
                                      </p:cBhvr>
                                      <p:to>
                                        <p:strVal val="visible"/>
                                      </p:to>
                                    </p:set>
                                    <p:anim to="" calcmode="lin" valueType="num">
                                      <p:cBhvr>
                                        <p:cTn id="17" dur="1" fill="hold"/>
                                        <p:tgtEl>
                                          <p:spTgt spid="8195">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7</a:t>
            </a:fld>
            <a:endParaRPr lang="en-US"/>
          </a:p>
        </p:txBody>
      </p:sp>
      <p:sp>
        <p:nvSpPr>
          <p:cNvPr id="1026" name="AutoShape 2" descr="Tìm hiểu các thành phần hệ thống nhúng | Học AR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28" name="AutoShape 4" descr="Tìm hiểu các thành phần hệ thống nhúng | Học AR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0" name="AutoShape 6" descr="Tìm hiểu các thành phần hệ thống nhúng | Học AR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032" name="AutoShape 8" descr="Tìm hiểu các thành phần hệ thống nhúng | Học AR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1" name="Picture 10" descr="hethongnhung.png"/>
          <p:cNvPicPr>
            <a:picLocks noChangeAspect="1"/>
          </p:cNvPicPr>
          <p:nvPr/>
        </p:nvPicPr>
        <p:blipFill>
          <a:blip r:embed="rId2" cstate="print"/>
          <a:stretch>
            <a:fillRect/>
          </a:stretch>
        </p:blipFill>
        <p:spPr>
          <a:xfrm>
            <a:off x="3276600" y="2133600"/>
            <a:ext cx="5562600" cy="3048000"/>
          </a:xfrm>
          <a:prstGeom prst="rect">
            <a:avLst/>
          </a:prstGeom>
        </p:spPr>
      </p:pic>
      <p:pic>
        <p:nvPicPr>
          <p:cNvPr id="1034" name="Picture 10" descr="Phần mềm – Wikipedia tiếng Việt"/>
          <p:cNvPicPr>
            <a:picLocks noChangeAspect="1" noChangeArrowheads="1"/>
          </p:cNvPicPr>
          <p:nvPr/>
        </p:nvPicPr>
        <p:blipFill>
          <a:blip r:embed="rId3" cstate="print"/>
          <a:srcRect/>
          <a:stretch>
            <a:fillRect/>
          </a:stretch>
        </p:blipFill>
        <p:spPr bwMode="auto">
          <a:xfrm>
            <a:off x="457200" y="1143000"/>
            <a:ext cx="1855316" cy="3124200"/>
          </a:xfrm>
          <a:prstGeom prst="rect">
            <a:avLst/>
          </a:prstGeom>
          <a:noFill/>
        </p:spPr>
      </p:pic>
      <p:sp>
        <p:nvSpPr>
          <p:cNvPr id="13" name="Right Arrow 12"/>
          <p:cNvSpPr/>
          <p:nvPr/>
        </p:nvSpPr>
        <p:spPr>
          <a:xfrm>
            <a:off x="2286000" y="3733800"/>
            <a:ext cx="914400" cy="457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p:cNvSpPr txBox="1"/>
          <p:nvPr/>
        </p:nvSpPr>
        <p:spPr>
          <a:xfrm>
            <a:off x="457200" y="5486400"/>
            <a:ext cx="8686800" cy="369332"/>
          </a:xfrm>
          <a:prstGeom prst="rect">
            <a:avLst/>
          </a:prstGeom>
          <a:noFill/>
        </p:spPr>
        <p:txBody>
          <a:bodyPr wrap="square" rtlCol="0">
            <a:spAutoFit/>
          </a:bodyPr>
          <a:lstStyle/>
          <a:p>
            <a:r>
              <a:rPr lang="en-US" smtClean="0">
                <a:solidFill>
                  <a:srgbClr val="333333"/>
                </a:solidFill>
              </a:rPr>
              <a:t>Hình ảnh hệ điều hành được nạp vào hệ thống nhúng để điều khiển các hoạt động</a:t>
            </a:r>
            <a:endParaRPr lang="en-US">
              <a:solidFill>
                <a:srgbClr val="333333"/>
              </a:solidFill>
            </a:endParaRPr>
          </a:p>
        </p:txBody>
      </p:sp>
      <p:sp>
        <p:nvSpPr>
          <p:cNvPr id="16" name="Rectangle 2"/>
          <p:cNvSpPr>
            <a:spLocks noGrp="1" noChangeArrowheads="1"/>
          </p:cNvSpPr>
          <p:nvPr>
            <p:ph type="title"/>
          </p:nvPr>
        </p:nvSpPr>
        <p:spPr>
          <a:xfrm>
            <a:off x="152400" y="228600"/>
            <a:ext cx="85344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 2. </a:t>
            </a:r>
            <a:r>
              <a:rPr lang="de-DE" sz="2800" smtClean="0">
                <a:solidFill>
                  <a:srgbClr val="004A82"/>
                </a:solidFill>
              </a:rPr>
              <a:t>Bộ nạp khởi tạo (Boot-loader)</a:t>
            </a:r>
            <a:endParaRPr lang="en-US" sz="2800">
              <a:cs typeface="Arial" charset="0"/>
            </a:endParaRPr>
          </a:p>
        </p:txBody>
      </p:sp>
    </p:spTree>
    <p:extLst>
      <p:ext uri="{BB962C8B-B14F-4D97-AF65-F5344CB8AC3E}">
        <p14:creationId xmlns="" xmlns:p14="http://schemas.microsoft.com/office/powerpoint/2010/main" val="3798384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34"/>
                                        </p:tgtEl>
                                        <p:attrNameLst>
                                          <p:attrName>style.visibility</p:attrName>
                                        </p:attrNameLst>
                                      </p:cBhvr>
                                      <p:to>
                                        <p:strVal val="visible"/>
                                      </p:to>
                                    </p:set>
                                    <p:anim to="" calcmode="lin" valueType="num">
                                      <p:cBhvr>
                                        <p:cTn id="7" dur="1" fill="hold"/>
                                        <p:tgtEl>
                                          <p:spTgt spid="1034"/>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to="" calcmode="lin" valueType="num">
                                      <p:cBhvr>
                                        <p:cTn id="10" dur="1" fill="hold"/>
                                        <p:tgtEl>
                                          <p:spTgt spid="13"/>
                                        </p:tgtEl>
                                        <p:attrNameLst>
                                          <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 to="" calcmode="lin" valueType="num">
                                      <p:cBhvr>
                                        <p:cTn id="13" dur="1" fill="hold"/>
                                        <p:tgtEl>
                                          <p:spTgt spid="11"/>
                                        </p:tgtEl>
                                        <p:attrNameLst>
                                          <p:attrName/>
                                        </p:attrNameLst>
                                      </p:cBhvr>
                                    </p:anim>
                                  </p:childTnLst>
                                </p:cTn>
                              </p:par>
                              <p:par>
                                <p:cTn id="14" presetID="24"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to="" calcmode="lin" valueType="num">
                                      <p:cBhvr>
                                        <p:cTn id="16" dur="1" fill="hold"/>
                                        <p:tgtEl>
                                          <p:spTgt spid="1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27037"/>
            <a:ext cx="86868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3. </a:t>
            </a:r>
            <a:r>
              <a:rPr lang="de-DE" sz="2800" smtClean="0">
                <a:solidFill>
                  <a:srgbClr val="004A82"/>
                </a:solidFill>
                <a:latin typeface="Times New Roman" pitchFamily="18" charset="0"/>
                <a:cs typeface="Times New Roman" pitchFamily="18" charset="0"/>
              </a:rPr>
              <a:t>Hệ điều hành thời gian thực</a:t>
            </a:r>
            <a:br>
              <a:rPr lang="de-DE" sz="2800" smtClean="0">
                <a:solidFill>
                  <a:srgbClr val="004A82"/>
                </a:solidFill>
                <a:latin typeface="Times New Roman" pitchFamily="18" charset="0"/>
                <a:cs typeface="Times New Roman" pitchFamily="18" charset="0"/>
              </a:rPr>
            </a:br>
            <a:endParaRPr lang="en-US" sz="2800">
              <a:cs typeface="Arial" charset="0"/>
            </a:endParaRPr>
          </a:p>
        </p:txBody>
      </p:sp>
      <p:sp>
        <p:nvSpPr>
          <p:cNvPr id="8195" name="Rectangle 3"/>
          <p:cNvSpPr>
            <a:spLocks noGrp="1" noChangeArrowheads="1"/>
          </p:cNvSpPr>
          <p:nvPr>
            <p:ph type="body" sz="half" idx="1"/>
          </p:nvPr>
        </p:nvSpPr>
        <p:spPr>
          <a:xfrm>
            <a:off x="228600" y="1219200"/>
            <a:ext cx="8686800" cy="5181600"/>
          </a:xfrm>
        </p:spPr>
        <p:txBody>
          <a:bodyPr/>
          <a:lstStyle/>
          <a:p>
            <a:pPr algn="just"/>
            <a:r>
              <a:rPr lang="en-US" sz="2000" smtClean="0">
                <a:latin typeface="Times New Roman" pitchFamily="18" charset="0"/>
                <a:cs typeface="Times New Roman" pitchFamily="18" charset="0"/>
              </a:rPr>
              <a:t>M</a:t>
            </a:r>
            <a:r>
              <a:rPr lang="vi-VN" sz="2000" smtClean="0">
                <a:latin typeface="Times New Roman" pitchFamily="18" charset="0"/>
                <a:cs typeface="Times New Roman" pitchFamily="18" charset="0"/>
              </a:rPr>
              <a:t>ột </a:t>
            </a:r>
            <a:r>
              <a:rPr lang="vi-VN" sz="2000">
                <a:latin typeface="Times New Roman" pitchFamily="18" charset="0"/>
                <a:cs typeface="Times New Roman" pitchFamily="18" charset="0"/>
              </a:rPr>
              <a:t>hệ thống có khả năng thực hiện thời gian thực nghĩa là hệ thống đó phải </a:t>
            </a:r>
            <a:r>
              <a:rPr lang="en-US" sz="2000" smtClean="0">
                <a:latin typeface="Times New Roman" pitchFamily="18" charset="0"/>
                <a:cs typeface="Times New Roman" pitchFamily="18" charset="0"/>
              </a:rPr>
              <a:t>có hệ điều hành </a:t>
            </a:r>
            <a:r>
              <a:rPr lang="vi-VN" sz="2000" smtClean="0">
                <a:latin typeface="Times New Roman" pitchFamily="18" charset="0"/>
                <a:cs typeface="Times New Roman" pitchFamily="18" charset="0"/>
              </a:rPr>
              <a:t>thực </a:t>
            </a:r>
            <a:r>
              <a:rPr lang="vi-VN" sz="2000">
                <a:latin typeface="Times New Roman" pitchFamily="18" charset="0"/>
                <a:cs typeface="Times New Roman" pitchFamily="18" charset="0"/>
              </a:rPr>
              <a:t>hiện các chức năng của mình trong một khoảng thời gian xác định và nhỏ nhất có thể chấp nhận được. Khi đáp ứng được yêu cầu này, </a:t>
            </a:r>
            <a:r>
              <a:rPr lang="vi-VN" sz="2000" smtClean="0">
                <a:latin typeface="Times New Roman" pitchFamily="18" charset="0"/>
                <a:cs typeface="Times New Roman" pitchFamily="18" charset="0"/>
              </a:rPr>
              <a:t>hệ</a:t>
            </a:r>
            <a:r>
              <a:rPr lang="en-US" sz="2000" smtClean="0">
                <a:latin typeface="Times New Roman" pitchFamily="18" charset="0"/>
                <a:cs typeface="Times New Roman" pitchFamily="18" charset="0"/>
              </a:rPr>
              <a:t> </a:t>
            </a:r>
            <a:r>
              <a:rPr lang="vi-VN" sz="2000" smtClean="0">
                <a:latin typeface="Times New Roman" pitchFamily="18" charset="0"/>
                <a:cs typeface="Times New Roman" pitchFamily="18" charset="0"/>
              </a:rPr>
              <a:t>thống</a:t>
            </a:r>
            <a:r>
              <a:rPr lang="en-US" sz="2000" smtClean="0">
                <a:latin typeface="Times New Roman" pitchFamily="18" charset="0"/>
                <a:cs typeface="Times New Roman" pitchFamily="18" charset="0"/>
              </a:rPr>
              <a:t> </a:t>
            </a:r>
            <a:r>
              <a:rPr lang="vi-VN" sz="2000" smtClean="0">
                <a:latin typeface="Times New Roman" pitchFamily="18" charset="0"/>
                <a:cs typeface="Times New Roman" pitchFamily="18" charset="0"/>
              </a:rPr>
              <a:t>đó</a:t>
            </a:r>
            <a:r>
              <a:rPr lang="en-US" sz="2000" smtClean="0">
                <a:latin typeface="Times New Roman" pitchFamily="18" charset="0"/>
                <a:cs typeface="Times New Roman" pitchFamily="18" charset="0"/>
              </a:rPr>
              <a:t> được </a:t>
            </a:r>
            <a:r>
              <a:rPr lang="vi-VN" sz="2000" smtClean="0">
                <a:latin typeface="Times New Roman" pitchFamily="18" charset="0"/>
                <a:cs typeface="Times New Roman" pitchFamily="18" charset="0"/>
              </a:rPr>
              <a:t>gọi</a:t>
            </a:r>
            <a:r>
              <a:rPr lang="en-US" sz="2000" smtClean="0">
                <a:latin typeface="Times New Roman" pitchFamily="18" charset="0"/>
                <a:cs typeface="Times New Roman" pitchFamily="18" charset="0"/>
              </a:rPr>
              <a:t> </a:t>
            </a:r>
            <a:r>
              <a:rPr lang="vi-VN" sz="2000" smtClean="0">
                <a:latin typeface="Times New Roman" pitchFamily="18" charset="0"/>
                <a:cs typeface="Times New Roman" pitchFamily="18" charset="0"/>
              </a:rPr>
              <a:t>là</a:t>
            </a:r>
            <a:r>
              <a:rPr lang="en-US" sz="2000" smtClean="0">
                <a:latin typeface="Times New Roman" pitchFamily="18" charset="0"/>
                <a:cs typeface="Times New Roman" pitchFamily="18" charset="0"/>
              </a:rPr>
              <a:t> </a:t>
            </a:r>
            <a:r>
              <a:rPr lang="vi-VN" sz="2000" smtClean="0">
                <a:latin typeface="Times New Roman" pitchFamily="18" charset="0"/>
                <a:cs typeface="Times New Roman" pitchFamily="18" charset="0"/>
              </a:rPr>
              <a:t>hệ</a:t>
            </a:r>
            <a:r>
              <a:rPr lang="en-US" sz="2000" smtClean="0">
                <a:latin typeface="Times New Roman" pitchFamily="18" charset="0"/>
                <a:cs typeface="Times New Roman" pitchFamily="18" charset="0"/>
              </a:rPr>
              <a:t> </a:t>
            </a:r>
            <a:r>
              <a:rPr lang="vi-VN" sz="2000" smtClean="0">
                <a:latin typeface="Times New Roman" pitchFamily="18" charset="0"/>
                <a:cs typeface="Times New Roman" pitchFamily="18" charset="0"/>
              </a:rPr>
              <a:t>thống</a:t>
            </a:r>
            <a:r>
              <a:rPr lang="en-US" sz="2000" smtClean="0">
                <a:latin typeface="Times New Roman" pitchFamily="18" charset="0"/>
                <a:cs typeface="Times New Roman" pitchFamily="18" charset="0"/>
              </a:rPr>
              <a:t> </a:t>
            </a:r>
            <a:r>
              <a:rPr lang="vi-VN" sz="2000" smtClean="0">
                <a:latin typeface="Times New Roman" pitchFamily="18" charset="0"/>
                <a:cs typeface="Times New Roman" pitchFamily="18" charset="0"/>
              </a:rPr>
              <a:t>thời</a:t>
            </a:r>
            <a:r>
              <a:rPr lang="en-US" sz="2000" smtClean="0">
                <a:latin typeface="Times New Roman" pitchFamily="18" charset="0"/>
                <a:cs typeface="Times New Roman" pitchFamily="18" charset="0"/>
              </a:rPr>
              <a:t> </a:t>
            </a:r>
            <a:r>
              <a:rPr lang="vi-VN" sz="2000" smtClean="0">
                <a:latin typeface="Times New Roman" pitchFamily="18" charset="0"/>
                <a:cs typeface="Times New Roman" pitchFamily="18" charset="0"/>
              </a:rPr>
              <a:t>gian</a:t>
            </a:r>
            <a:r>
              <a:rPr lang="en-US" sz="2000" smtClean="0">
                <a:latin typeface="Times New Roman" pitchFamily="18" charset="0"/>
                <a:cs typeface="Times New Roman" pitchFamily="18" charset="0"/>
              </a:rPr>
              <a:t> </a:t>
            </a:r>
            <a:r>
              <a:rPr lang="vi-VN" sz="2000" smtClean="0">
                <a:latin typeface="Times New Roman" pitchFamily="18" charset="0"/>
                <a:cs typeface="Times New Roman" pitchFamily="18" charset="0"/>
              </a:rPr>
              <a:t>thực</a:t>
            </a:r>
            <a:r>
              <a:rPr lang="en-US" sz="2000" smtClean="0">
                <a:latin typeface="Times New Roman" pitchFamily="18" charset="0"/>
                <a:cs typeface="Times New Roman" pitchFamily="18" charset="0"/>
              </a:rPr>
              <a:t> (RTOS – Realtime Operating System). </a:t>
            </a:r>
          </a:p>
          <a:p>
            <a:pPr algn="just"/>
            <a:r>
              <a:rPr lang="vi-VN" sz="2000" smtClean="0">
                <a:latin typeface="Times New Roman" pitchFamily="18" charset="0"/>
                <a:cs typeface="Times New Roman" pitchFamily="18" charset="0"/>
              </a:rPr>
              <a:t>Có </a:t>
            </a:r>
            <a:r>
              <a:rPr lang="vi-VN" sz="2000">
                <a:latin typeface="Times New Roman" pitchFamily="18" charset="0"/>
                <a:cs typeface="Times New Roman" pitchFamily="18" charset="0"/>
              </a:rPr>
              <a:t>2 loại thời gian thực : thời gian thực cứng và thời gian thực mềm. </a:t>
            </a:r>
            <a:endParaRPr lang="en-US" sz="2000" smtClean="0">
              <a:latin typeface="Times New Roman" pitchFamily="18" charset="0"/>
              <a:cs typeface="Times New Roman" pitchFamily="18" charset="0"/>
            </a:endParaRPr>
          </a:p>
          <a:p>
            <a:pPr marL="817563" algn="just">
              <a:buFont typeface="Wingdings" pitchFamily="2" charset="2"/>
              <a:buChar char="q"/>
            </a:pPr>
            <a:r>
              <a:rPr lang="vi-VN" sz="2000" smtClean="0">
                <a:latin typeface="Times New Roman" pitchFamily="18" charset="0"/>
                <a:cs typeface="Times New Roman" pitchFamily="18" charset="0"/>
              </a:rPr>
              <a:t>Đối </a:t>
            </a:r>
            <a:r>
              <a:rPr lang="vi-VN" sz="2000">
                <a:latin typeface="Times New Roman" pitchFamily="18" charset="0"/>
                <a:cs typeface="Times New Roman" pitchFamily="18" charset="0"/>
              </a:rPr>
              <a:t>với hệ thống thời gian thực cứng, tất cả các chức năng của nó phải được thực thi chính xác trong một khoảng thời gian xác định, nếu không cả hệ thống sẽ bị lỗi nghiêm trọng. Ví dụ : hệ thống điều khiển không lưu, hệ thống dẫn đường tên lửa, thiết bị y </a:t>
            </a:r>
            <a:r>
              <a:rPr lang="vi-VN" sz="2000" smtClean="0">
                <a:latin typeface="Times New Roman" pitchFamily="18" charset="0"/>
                <a:cs typeface="Times New Roman" pitchFamily="18" charset="0"/>
              </a:rPr>
              <a:t>tế</a:t>
            </a:r>
            <a:r>
              <a:rPr lang="en-US" sz="2000" smtClean="0">
                <a:latin typeface="Times New Roman" pitchFamily="18" charset="0"/>
                <a:cs typeface="Times New Roman" pitchFamily="18" charset="0"/>
              </a:rPr>
              <a:t>,</a:t>
            </a:r>
            <a:r>
              <a:rPr lang="vi-VN" sz="2000" smtClean="0">
                <a:latin typeface="Times New Roman" pitchFamily="18" charset="0"/>
                <a:cs typeface="Times New Roman" pitchFamily="18" charset="0"/>
              </a:rPr>
              <a:t> </a:t>
            </a:r>
            <a:r>
              <a:rPr lang="vi-VN" sz="2000">
                <a:latin typeface="Times New Roman" pitchFamily="18" charset="0"/>
                <a:cs typeface="Times New Roman" pitchFamily="18" charset="0"/>
              </a:rPr>
              <a:t>. . . </a:t>
            </a:r>
            <a:endParaRPr lang="en-US" sz="2000" smtClean="0">
              <a:latin typeface="Times New Roman" pitchFamily="18" charset="0"/>
              <a:cs typeface="Times New Roman" pitchFamily="18" charset="0"/>
            </a:endParaRPr>
          </a:p>
          <a:p>
            <a:pPr marL="817563" algn="just">
              <a:buFont typeface="Wingdings" pitchFamily="2" charset="2"/>
              <a:buChar char="q"/>
            </a:pPr>
            <a:endParaRPr lang="en-US" sz="2000" smtClean="0">
              <a:latin typeface="Times New Roman" pitchFamily="18" charset="0"/>
              <a:cs typeface="Times New Roman" pitchFamily="18" charset="0"/>
            </a:endParaRPr>
          </a:p>
          <a:p>
            <a:pPr marL="817563" algn="just">
              <a:buFont typeface="Wingdings" pitchFamily="2" charset="2"/>
              <a:buChar char="q"/>
            </a:pPr>
            <a:r>
              <a:rPr lang="vi-VN" sz="2000" smtClean="0">
                <a:latin typeface="Times New Roman" pitchFamily="18" charset="0"/>
                <a:cs typeface="Times New Roman" pitchFamily="18" charset="0"/>
              </a:rPr>
              <a:t>Đối </a:t>
            </a:r>
            <a:r>
              <a:rPr lang="vi-VN" sz="2000">
                <a:latin typeface="Times New Roman" pitchFamily="18" charset="0"/>
                <a:cs typeface="Times New Roman" pitchFamily="18" charset="0"/>
              </a:rPr>
              <a:t>với hệ thống thời gian thực mềm, các chức năng phải được thực hiện trong một khoảng thời gian xác định nhỏ nhất nhưng không bắt buộc.</a:t>
            </a:r>
            <a:endParaRPr lang="de-DE" sz="2400" b="1" smtClean="0">
              <a:latin typeface="Times New Roman" pitchFamily="18" charset="0"/>
              <a:cs typeface="Times New Roman" pitchFamily="18" charset="0"/>
            </a:endParaRPr>
          </a:p>
          <a:p>
            <a:pPr>
              <a:buSzPct val="90000"/>
              <a:buFont typeface="Wingdings" pitchFamily="2" charset="2"/>
              <a:buChar char="v"/>
            </a:pPr>
            <a:endParaRPr lang="de-DE" sz="2400" b="1">
              <a:latin typeface="Times New Roman" pitchFamily="18" charset="0"/>
              <a:cs typeface="Times New Roman" pitchFamily="18" charset="0"/>
            </a:endParaRPr>
          </a:p>
          <a:p>
            <a:pPr>
              <a:buSzPct val="90000"/>
              <a:buFont typeface="Wingdings" pitchFamily="2" charset="2"/>
              <a:buChar char="v"/>
            </a:pPr>
            <a:endParaRPr lang="de-DE" b="1" smtClean="0">
              <a:latin typeface="Times New Roman" pitchFamily="18" charset="0"/>
              <a:cs typeface="Times New Roman" pitchFamily="18" charset="0"/>
            </a:endParaRPr>
          </a:p>
          <a:p>
            <a:pPr>
              <a:buSzPct val="90000"/>
              <a:buFont typeface="Wingdings" pitchFamily="2" charset="2"/>
              <a:buChar char="v"/>
            </a:pPr>
            <a:endParaRPr lang="de-DE" b="1">
              <a:latin typeface="Times New Roman" pitchFamily="18" charset="0"/>
              <a:cs typeface="Times New Roman" pitchFamily="18" charset="0"/>
            </a:endParaRPr>
          </a:p>
          <a:p>
            <a:pPr marL="0" indent="0">
              <a:buNone/>
            </a:pPr>
            <a:endParaRPr lang="en-US" sz="2400" smtClean="0">
              <a:latin typeface="Times New Roman" pitchFamily="18" charset="0"/>
              <a:cs typeface="Times New Roman" pitchFamily="18" charset="0"/>
            </a:endParaRPr>
          </a:p>
          <a:p>
            <a:pPr marL="0" indent="0">
              <a:buNone/>
            </a:pPr>
            <a:endParaRPr lang="vi-VN" sz="2400">
              <a:latin typeface="Times New Roman" pitchFamily="18" charset="0"/>
              <a:cs typeface="Times New Roman" pitchFamily="18"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8</a:t>
            </a:fld>
            <a:endParaRPr lang="en-US"/>
          </a:p>
        </p:txBody>
      </p:sp>
    </p:spTree>
    <p:extLst>
      <p:ext uri="{BB962C8B-B14F-4D97-AF65-F5344CB8AC3E}">
        <p14:creationId xmlns="" xmlns:p14="http://schemas.microsoft.com/office/powerpoint/2010/main" val="9488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wheel(4)">
                                      <p:cBhvr>
                                        <p:cTn id="7" dur="2000"/>
                                        <p:tgtEl>
                                          <p:spTgt spid="8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wheel(4)">
                                      <p:cBhvr>
                                        <p:cTn id="12" dur="2000"/>
                                        <p:tgtEl>
                                          <p:spTgt spid="8195">
                                            <p:txEl>
                                              <p:pRg st="1" end="1"/>
                                            </p:txEl>
                                          </p:spTgt>
                                        </p:tgtEl>
                                      </p:cBhvr>
                                    </p:animEffect>
                                  </p:childTnLst>
                                </p:cTn>
                              </p:par>
                              <p:par>
                                <p:cTn id="13" presetID="21" presetClass="entr" presetSubtype="4" fill="hold" nodeType="withEffect">
                                  <p:stCondLst>
                                    <p:cond delay="0"/>
                                  </p:stCondLst>
                                  <p:childTnLst>
                                    <p:set>
                                      <p:cBhvr>
                                        <p:cTn id="14" dur="1" fill="hold">
                                          <p:stCondLst>
                                            <p:cond delay="0"/>
                                          </p:stCondLst>
                                        </p:cTn>
                                        <p:tgtEl>
                                          <p:spTgt spid="8195">
                                            <p:txEl>
                                              <p:pRg st="2" end="2"/>
                                            </p:txEl>
                                          </p:spTgt>
                                        </p:tgtEl>
                                        <p:attrNameLst>
                                          <p:attrName>style.visibility</p:attrName>
                                        </p:attrNameLst>
                                      </p:cBhvr>
                                      <p:to>
                                        <p:strVal val="visible"/>
                                      </p:to>
                                    </p:set>
                                    <p:animEffect transition="in" filter="wheel(4)">
                                      <p:cBhvr>
                                        <p:cTn id="15" dur="2000"/>
                                        <p:tgtEl>
                                          <p:spTgt spid="8195">
                                            <p:txEl>
                                              <p:pRg st="2" end="2"/>
                                            </p:txEl>
                                          </p:spTgt>
                                        </p:tgtEl>
                                      </p:cBhvr>
                                    </p:animEffect>
                                  </p:childTnLst>
                                </p:cTn>
                              </p:par>
                              <p:par>
                                <p:cTn id="16" presetID="21" presetClass="entr" presetSubtype="4" fill="hold" nodeType="withEffect">
                                  <p:stCondLst>
                                    <p:cond delay="0"/>
                                  </p:stCondLst>
                                  <p:childTnLst>
                                    <p:set>
                                      <p:cBhvr>
                                        <p:cTn id="17" dur="1" fill="hold">
                                          <p:stCondLst>
                                            <p:cond delay="0"/>
                                          </p:stCondLst>
                                        </p:cTn>
                                        <p:tgtEl>
                                          <p:spTgt spid="8195">
                                            <p:txEl>
                                              <p:pRg st="4" end="4"/>
                                            </p:txEl>
                                          </p:spTgt>
                                        </p:tgtEl>
                                        <p:attrNameLst>
                                          <p:attrName>style.visibility</p:attrName>
                                        </p:attrNameLst>
                                      </p:cBhvr>
                                      <p:to>
                                        <p:strVal val="visible"/>
                                      </p:to>
                                    </p:set>
                                    <p:animEffect transition="in" filter="wheel(4)">
                                      <p:cBhvr>
                                        <p:cTn id="18" dur="2000"/>
                                        <p:tgtEl>
                                          <p:spTgt spid="819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28600"/>
            <a:ext cx="86868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 3. </a:t>
            </a:r>
            <a:r>
              <a:rPr lang="de-DE" sz="2800" smtClean="0">
                <a:solidFill>
                  <a:srgbClr val="004A82"/>
                </a:solidFill>
                <a:latin typeface="Times New Roman" pitchFamily="18" charset="0"/>
                <a:cs typeface="Times New Roman" pitchFamily="18" charset="0"/>
              </a:rPr>
              <a:t>Hệ điều hành thời gian thực</a:t>
            </a:r>
            <a:endParaRPr lang="en-US" sz="2800">
              <a:cs typeface="Arial"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9</a:t>
            </a:fld>
            <a:endParaRPr lang="en-US"/>
          </a:p>
        </p:txBody>
      </p:sp>
      <p:sp>
        <p:nvSpPr>
          <p:cNvPr id="1026"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4"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6" name="AutoShape 4"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8" name="AutoShape 6"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3082" name="Picture 10" descr="https://hocarm.org/content/images/2020/04/RTOS.png"/>
          <p:cNvPicPr>
            <a:picLocks noChangeAspect="1" noChangeArrowheads="1"/>
          </p:cNvPicPr>
          <p:nvPr/>
        </p:nvPicPr>
        <p:blipFill>
          <a:blip r:embed="rId2" cstate="print"/>
          <a:srcRect/>
          <a:stretch>
            <a:fillRect/>
          </a:stretch>
        </p:blipFill>
        <p:spPr bwMode="auto">
          <a:xfrm>
            <a:off x="2438400" y="1295401"/>
            <a:ext cx="4152900" cy="4169512"/>
          </a:xfrm>
          <a:prstGeom prst="rect">
            <a:avLst/>
          </a:prstGeom>
          <a:noFill/>
        </p:spPr>
      </p:pic>
      <p:sp>
        <p:nvSpPr>
          <p:cNvPr id="12" name="TextBox 11"/>
          <p:cNvSpPr txBox="1"/>
          <p:nvPr/>
        </p:nvSpPr>
        <p:spPr>
          <a:xfrm>
            <a:off x="304800" y="5638800"/>
            <a:ext cx="8534400" cy="369332"/>
          </a:xfrm>
          <a:prstGeom prst="rect">
            <a:avLst/>
          </a:prstGeom>
          <a:noFill/>
        </p:spPr>
        <p:txBody>
          <a:bodyPr wrap="square" rtlCol="0">
            <a:spAutoFit/>
          </a:bodyPr>
          <a:lstStyle/>
          <a:p>
            <a:pPr algn="ctr"/>
            <a:r>
              <a:rPr lang="en-US" smtClean="0">
                <a:solidFill>
                  <a:srgbClr val="333333"/>
                </a:solidFill>
              </a:rPr>
              <a:t>Hệ thống thời gian thực</a:t>
            </a:r>
            <a:endParaRPr lang="en-US">
              <a:solidFill>
                <a:srgbClr val="333333"/>
              </a:solidFill>
            </a:endParaRPr>
          </a:p>
        </p:txBody>
      </p:sp>
    </p:spTree>
    <p:extLst>
      <p:ext uri="{BB962C8B-B14F-4D97-AF65-F5344CB8AC3E}">
        <p14:creationId xmlns="" xmlns:p14="http://schemas.microsoft.com/office/powerpoint/2010/main" val="948872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28600"/>
            <a:ext cx="86868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 3. </a:t>
            </a:r>
            <a:r>
              <a:rPr lang="de-DE" sz="2800" smtClean="0">
                <a:solidFill>
                  <a:srgbClr val="004A82"/>
                </a:solidFill>
                <a:latin typeface="Times New Roman" pitchFamily="18" charset="0"/>
                <a:cs typeface="Times New Roman" pitchFamily="18" charset="0"/>
              </a:rPr>
              <a:t>Hệ điều hành thời gian thực</a:t>
            </a:r>
            <a:endParaRPr lang="en-US" sz="2800">
              <a:cs typeface="Arial"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10</a:t>
            </a:fld>
            <a:endParaRPr lang="en-US"/>
          </a:p>
        </p:txBody>
      </p:sp>
      <p:sp>
        <p:nvSpPr>
          <p:cNvPr id="1026"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4"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6" name="AutoShape 4"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8" name="AutoShape 6"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 name="Rectangle 11"/>
          <p:cNvSpPr/>
          <p:nvPr/>
        </p:nvSpPr>
        <p:spPr>
          <a:xfrm>
            <a:off x="533400" y="1219200"/>
            <a:ext cx="8001000" cy="2554545"/>
          </a:xfrm>
          <a:prstGeom prst="rect">
            <a:avLst/>
          </a:prstGeom>
        </p:spPr>
        <p:txBody>
          <a:bodyPr wrap="square">
            <a:spAutoFit/>
          </a:bodyPr>
          <a:lstStyle/>
          <a:p>
            <a:pPr>
              <a:buFont typeface="Wingdings" pitchFamily="2" charset="2"/>
              <a:buChar char="v"/>
            </a:pPr>
            <a:r>
              <a:rPr lang="en-US" sz="2000" smtClean="0">
                <a:solidFill>
                  <a:srgbClr val="333333"/>
                </a:solidFill>
              </a:rPr>
              <a:t> </a:t>
            </a:r>
            <a:r>
              <a:rPr lang="vi-VN" sz="2000" smtClean="0">
                <a:solidFill>
                  <a:srgbClr val="333333"/>
                </a:solidFill>
              </a:rPr>
              <a:t>Kernel sẽ có nhiệm vụ quản lý nhiều task </a:t>
            </a:r>
            <a:r>
              <a:rPr lang="en-US" sz="2000" smtClean="0">
                <a:solidFill>
                  <a:srgbClr val="333333"/>
                </a:solidFill>
              </a:rPr>
              <a:t>(công việc) </a:t>
            </a:r>
            <a:r>
              <a:rPr lang="vi-VN" sz="2000" smtClean="0">
                <a:solidFill>
                  <a:srgbClr val="333333"/>
                </a:solidFill>
              </a:rPr>
              <a:t>cùng chạy 1 lúc, mỗi task thường chạy mất vài ms. Tại lúc kết thúc</a:t>
            </a:r>
            <a:r>
              <a:rPr lang="en-US" sz="2000" smtClean="0">
                <a:solidFill>
                  <a:srgbClr val="333333"/>
                </a:solidFill>
              </a:rPr>
              <a:t> mỗi</a:t>
            </a:r>
            <a:r>
              <a:rPr lang="vi-VN" sz="2000" smtClean="0">
                <a:solidFill>
                  <a:srgbClr val="333333"/>
                </a:solidFill>
              </a:rPr>
              <a:t> task</a:t>
            </a:r>
            <a:r>
              <a:rPr lang="en-US" sz="2000" smtClean="0">
                <a:solidFill>
                  <a:srgbClr val="333333"/>
                </a:solidFill>
              </a:rPr>
              <a:t> - Kernel</a:t>
            </a:r>
            <a:r>
              <a:rPr lang="vi-VN" sz="2000" smtClean="0">
                <a:solidFill>
                  <a:srgbClr val="333333"/>
                </a:solidFill>
              </a:rPr>
              <a:t> thường:</a:t>
            </a:r>
          </a:p>
          <a:p>
            <a:pPr lvl="1">
              <a:buFont typeface="Wingdings" pitchFamily="2" charset="2"/>
              <a:buChar char="§"/>
            </a:pPr>
            <a:r>
              <a:rPr lang="en-US" sz="2000" smtClean="0">
                <a:solidFill>
                  <a:srgbClr val="333333"/>
                </a:solidFill>
              </a:rPr>
              <a:t> </a:t>
            </a:r>
            <a:r>
              <a:rPr lang="vi-VN" sz="2000" smtClean="0">
                <a:solidFill>
                  <a:srgbClr val="333333"/>
                </a:solidFill>
              </a:rPr>
              <a:t>Lưu trạng thái task</a:t>
            </a:r>
            <a:r>
              <a:rPr lang="en-US" sz="2000" smtClean="0">
                <a:solidFill>
                  <a:srgbClr val="333333"/>
                </a:solidFill>
              </a:rPr>
              <a:t>.</a:t>
            </a:r>
          </a:p>
          <a:p>
            <a:pPr lvl="1">
              <a:buFont typeface="Wingdings" pitchFamily="2" charset="2"/>
              <a:buChar char="§"/>
            </a:pPr>
            <a:r>
              <a:rPr lang="en-US" sz="2000" smtClean="0">
                <a:solidFill>
                  <a:srgbClr val="333333"/>
                </a:solidFill>
              </a:rPr>
              <a:t> </a:t>
            </a:r>
            <a:r>
              <a:rPr lang="vi-VN" sz="2000" smtClean="0">
                <a:solidFill>
                  <a:srgbClr val="333333"/>
                </a:solidFill>
              </a:rPr>
              <a:t>Thanh ghi sẽ load trạng thái của task tiếp theo</a:t>
            </a:r>
            <a:r>
              <a:rPr lang="en-US" sz="2000" smtClean="0">
                <a:solidFill>
                  <a:srgbClr val="333333"/>
                </a:solidFill>
              </a:rPr>
              <a:t>.</a:t>
            </a:r>
          </a:p>
          <a:p>
            <a:pPr lvl="1">
              <a:buFont typeface="Wingdings" pitchFamily="2" charset="2"/>
              <a:buChar char="§"/>
            </a:pPr>
            <a:r>
              <a:rPr lang="en-US" sz="2000" smtClean="0">
                <a:solidFill>
                  <a:srgbClr val="333333"/>
                </a:solidFill>
              </a:rPr>
              <a:t> </a:t>
            </a:r>
            <a:r>
              <a:rPr lang="vi-VN" sz="2000" smtClean="0">
                <a:solidFill>
                  <a:srgbClr val="333333"/>
                </a:solidFill>
              </a:rPr>
              <a:t>Task tiếp theo cần khoảng vài ms để thực hiện</a:t>
            </a:r>
            <a:r>
              <a:rPr lang="en-US" sz="2000" smtClean="0">
                <a:solidFill>
                  <a:srgbClr val="333333"/>
                </a:solidFill>
              </a:rPr>
              <a:t>.</a:t>
            </a:r>
            <a:endParaRPr lang="vi-VN" sz="2000" smtClean="0">
              <a:solidFill>
                <a:srgbClr val="333333"/>
              </a:solidFill>
            </a:endParaRPr>
          </a:p>
          <a:p>
            <a:pPr>
              <a:buFont typeface="Wingdings" pitchFamily="2" charset="2"/>
              <a:buChar char="v"/>
            </a:pPr>
            <a:r>
              <a:rPr lang="en-US" sz="2000" smtClean="0">
                <a:solidFill>
                  <a:srgbClr val="333333"/>
                </a:solidFill>
              </a:rPr>
              <a:t> </a:t>
            </a:r>
            <a:r>
              <a:rPr lang="vi-VN" sz="2000" smtClean="0">
                <a:solidFill>
                  <a:srgbClr val="333333"/>
                </a:solidFill>
              </a:rPr>
              <a:t>Vì </a:t>
            </a:r>
            <a:r>
              <a:rPr lang="en-US" sz="2000" smtClean="0">
                <a:solidFill>
                  <a:srgbClr val="333333"/>
                </a:solidFill>
              </a:rPr>
              <a:t>bộ xử lý</a:t>
            </a:r>
            <a:r>
              <a:rPr lang="vi-VN" sz="2000" smtClean="0">
                <a:solidFill>
                  <a:srgbClr val="333333"/>
                </a:solidFill>
              </a:rPr>
              <a:t> thực hiện tác vụ rất nhanh nên dưới góc nhìn người dùng thì hầu như các task là được thực hiện 1 cách liên tục.</a:t>
            </a:r>
            <a:endParaRPr lang="vi-VN" sz="2000">
              <a:solidFill>
                <a:srgbClr val="333333"/>
              </a:solidFill>
            </a:endParaRPr>
          </a:p>
        </p:txBody>
      </p:sp>
      <p:pic>
        <p:nvPicPr>
          <p:cNvPr id="31747" name="Picture 3"/>
          <p:cNvPicPr>
            <a:picLocks noChangeAspect="1" noChangeArrowheads="1"/>
          </p:cNvPicPr>
          <p:nvPr/>
        </p:nvPicPr>
        <p:blipFill>
          <a:blip r:embed="rId2" cstate="print"/>
          <a:srcRect/>
          <a:stretch>
            <a:fillRect/>
          </a:stretch>
        </p:blipFill>
        <p:spPr bwMode="auto">
          <a:xfrm>
            <a:off x="1600200" y="3876675"/>
            <a:ext cx="5972175" cy="1533525"/>
          </a:xfrm>
          <a:prstGeom prst="rect">
            <a:avLst/>
          </a:prstGeom>
          <a:noFill/>
          <a:ln w="9525">
            <a:noFill/>
            <a:miter lim="800000"/>
            <a:headEnd/>
            <a:tailEnd/>
          </a:ln>
          <a:effectLst/>
        </p:spPr>
      </p:pic>
      <p:sp>
        <p:nvSpPr>
          <p:cNvPr id="14" name="TextBox 13"/>
          <p:cNvSpPr txBox="1"/>
          <p:nvPr/>
        </p:nvSpPr>
        <p:spPr>
          <a:xfrm>
            <a:off x="304800" y="5638800"/>
            <a:ext cx="8534400" cy="646331"/>
          </a:xfrm>
          <a:prstGeom prst="rect">
            <a:avLst/>
          </a:prstGeom>
          <a:noFill/>
        </p:spPr>
        <p:txBody>
          <a:bodyPr wrap="square" rtlCol="0">
            <a:spAutoFit/>
          </a:bodyPr>
          <a:lstStyle/>
          <a:p>
            <a:pPr algn="ctr"/>
            <a:r>
              <a:rPr lang="en-US" smtClean="0">
                <a:solidFill>
                  <a:srgbClr val="333333"/>
                </a:solidFill>
              </a:rPr>
              <a:t>Hình ảnh nhân hệ điều hành Kernel quản lý và điều hành các task theo thời gian thực</a:t>
            </a:r>
            <a:endParaRPr lang="en-US">
              <a:solidFill>
                <a:srgbClr val="333333"/>
              </a:solidFill>
            </a:endParaRPr>
          </a:p>
        </p:txBody>
      </p:sp>
    </p:spTree>
    <p:extLst>
      <p:ext uri="{BB962C8B-B14F-4D97-AF65-F5344CB8AC3E}">
        <p14:creationId xmlns="" xmlns:p14="http://schemas.microsoft.com/office/powerpoint/2010/main" val="948872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heel(4)">
                                      <p:cBhvr>
                                        <p:cTn id="7" dur="2000"/>
                                        <p:tgtEl>
                                          <p:spTgt spid="12">
                                            <p:txEl>
                                              <p:pRg st="0" end="0"/>
                                            </p:txEl>
                                          </p:spTgt>
                                        </p:tgtEl>
                                      </p:cBhvr>
                                    </p:animEffect>
                                  </p:childTnLst>
                                </p:cTn>
                              </p:par>
                              <p:par>
                                <p:cTn id="8" presetID="21" presetClass="entr" presetSubtype="4" fill="hold" nodeType="withEffect">
                                  <p:stCondLst>
                                    <p:cond delay="0"/>
                                  </p:stCondLst>
                                  <p:childTnLst>
                                    <p:set>
                                      <p:cBhvr>
                                        <p:cTn id="9" dur="1" fill="hold">
                                          <p:stCondLst>
                                            <p:cond delay="0"/>
                                          </p:stCondLst>
                                        </p:cTn>
                                        <p:tgtEl>
                                          <p:spTgt spid="12">
                                            <p:txEl>
                                              <p:pRg st="1" end="1"/>
                                            </p:txEl>
                                          </p:spTgt>
                                        </p:tgtEl>
                                        <p:attrNameLst>
                                          <p:attrName>style.visibility</p:attrName>
                                        </p:attrNameLst>
                                      </p:cBhvr>
                                      <p:to>
                                        <p:strVal val="visible"/>
                                      </p:to>
                                    </p:set>
                                    <p:animEffect transition="in" filter="wheel(4)">
                                      <p:cBhvr>
                                        <p:cTn id="10" dur="2000"/>
                                        <p:tgtEl>
                                          <p:spTgt spid="12">
                                            <p:txEl>
                                              <p:pRg st="1" end="1"/>
                                            </p:txEl>
                                          </p:spTgt>
                                        </p:tgtEl>
                                      </p:cBhvr>
                                    </p:animEffect>
                                  </p:childTnLst>
                                </p:cTn>
                              </p:par>
                              <p:par>
                                <p:cTn id="11" presetID="21" presetClass="entr" presetSubtype="4" fill="hold" nodeType="withEffect">
                                  <p:stCondLst>
                                    <p:cond delay="0"/>
                                  </p:stCondLst>
                                  <p:childTnLst>
                                    <p:set>
                                      <p:cBhvr>
                                        <p:cTn id="12" dur="1" fill="hold">
                                          <p:stCondLst>
                                            <p:cond delay="0"/>
                                          </p:stCondLst>
                                        </p:cTn>
                                        <p:tgtEl>
                                          <p:spTgt spid="12">
                                            <p:txEl>
                                              <p:pRg st="2" end="2"/>
                                            </p:txEl>
                                          </p:spTgt>
                                        </p:tgtEl>
                                        <p:attrNameLst>
                                          <p:attrName>style.visibility</p:attrName>
                                        </p:attrNameLst>
                                      </p:cBhvr>
                                      <p:to>
                                        <p:strVal val="visible"/>
                                      </p:to>
                                    </p:set>
                                    <p:animEffect transition="in" filter="wheel(4)">
                                      <p:cBhvr>
                                        <p:cTn id="13" dur="2000"/>
                                        <p:tgtEl>
                                          <p:spTgt spid="12">
                                            <p:txEl>
                                              <p:pRg st="2" end="2"/>
                                            </p:txEl>
                                          </p:spTgt>
                                        </p:tgtEl>
                                      </p:cBhvr>
                                    </p:animEffect>
                                  </p:childTnLst>
                                </p:cTn>
                              </p:par>
                              <p:par>
                                <p:cTn id="14" presetID="21" presetClass="entr" presetSubtype="4" fill="hold" nodeType="withEffect">
                                  <p:stCondLst>
                                    <p:cond delay="0"/>
                                  </p:stCondLst>
                                  <p:childTnLst>
                                    <p:set>
                                      <p:cBhvr>
                                        <p:cTn id="15" dur="1" fill="hold">
                                          <p:stCondLst>
                                            <p:cond delay="0"/>
                                          </p:stCondLst>
                                        </p:cTn>
                                        <p:tgtEl>
                                          <p:spTgt spid="12">
                                            <p:txEl>
                                              <p:pRg st="3" end="3"/>
                                            </p:txEl>
                                          </p:spTgt>
                                        </p:tgtEl>
                                        <p:attrNameLst>
                                          <p:attrName>style.visibility</p:attrName>
                                        </p:attrNameLst>
                                      </p:cBhvr>
                                      <p:to>
                                        <p:strVal val="visible"/>
                                      </p:to>
                                    </p:set>
                                    <p:animEffect transition="in" filter="wheel(4)">
                                      <p:cBhvr>
                                        <p:cTn id="16" dur="2000"/>
                                        <p:tgtEl>
                                          <p:spTgt spid="12">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4" presetClass="entr" presetSubtype="0" fill="hold" nodeType="clickEffect">
                                  <p:stCondLst>
                                    <p:cond delay="0"/>
                                  </p:stCondLst>
                                  <p:childTnLst>
                                    <p:set>
                                      <p:cBhvr>
                                        <p:cTn id="20" dur="1" fill="hold">
                                          <p:stCondLst>
                                            <p:cond delay="0"/>
                                          </p:stCondLst>
                                        </p:cTn>
                                        <p:tgtEl>
                                          <p:spTgt spid="12">
                                            <p:txEl>
                                              <p:pRg st="4" end="4"/>
                                            </p:txEl>
                                          </p:spTgt>
                                        </p:tgtEl>
                                        <p:attrNameLst>
                                          <p:attrName>style.visibility</p:attrName>
                                        </p:attrNameLst>
                                      </p:cBhvr>
                                      <p:to>
                                        <p:strVal val="visible"/>
                                      </p:to>
                                    </p:set>
                                    <p:anim to="" calcmode="lin" valueType="num">
                                      <p:cBhvr>
                                        <p:cTn id="21" dur="1" fill="hold"/>
                                        <p:tgtEl>
                                          <p:spTgt spid="12">
                                            <p:txEl>
                                              <p:pRg st="4" end="4"/>
                                            </p:txEl>
                                          </p:spTgt>
                                        </p:tgtEl>
                                        <p:attrNameLst>
                                          <p:attrName/>
                                        </p:attrNameLst>
                                      </p:cBhvr>
                                    </p:anim>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nodeType="clickEffect">
                                  <p:stCondLst>
                                    <p:cond delay="0"/>
                                  </p:stCondLst>
                                  <p:childTnLst>
                                    <p:set>
                                      <p:cBhvr>
                                        <p:cTn id="25" dur="1" fill="hold">
                                          <p:stCondLst>
                                            <p:cond delay="0"/>
                                          </p:stCondLst>
                                        </p:cTn>
                                        <p:tgtEl>
                                          <p:spTgt spid="31747"/>
                                        </p:tgtEl>
                                        <p:attrNameLst>
                                          <p:attrName>style.visibility</p:attrName>
                                        </p:attrNameLst>
                                      </p:cBhvr>
                                      <p:to>
                                        <p:strVal val="visible"/>
                                      </p:to>
                                    </p:set>
                                    <p:anim calcmode="lin" valueType="num">
                                      <p:cBhvr>
                                        <p:cTn id="26" dur="500" fill="hold"/>
                                        <p:tgtEl>
                                          <p:spTgt spid="31747"/>
                                        </p:tgtEl>
                                        <p:attrNameLst>
                                          <p:attrName>ppt_w</p:attrName>
                                        </p:attrNameLst>
                                      </p:cBhvr>
                                      <p:tavLst>
                                        <p:tav tm="0">
                                          <p:val>
                                            <p:fltVal val="0"/>
                                          </p:val>
                                        </p:tav>
                                        <p:tav tm="100000">
                                          <p:val>
                                            <p:strVal val="#ppt_w"/>
                                          </p:val>
                                        </p:tav>
                                      </p:tavLst>
                                    </p:anim>
                                    <p:anim calcmode="lin" valueType="num">
                                      <p:cBhvr>
                                        <p:cTn id="27" dur="500" fill="hold"/>
                                        <p:tgtEl>
                                          <p:spTgt spid="31747"/>
                                        </p:tgtEl>
                                        <p:attrNameLst>
                                          <p:attrName>ppt_h</p:attrName>
                                        </p:attrNameLst>
                                      </p:cBhvr>
                                      <p:tavLst>
                                        <p:tav tm="0">
                                          <p:val>
                                            <p:fltVal val="0"/>
                                          </p:val>
                                        </p:tav>
                                        <p:tav tm="100000">
                                          <p:val>
                                            <p:strVal val="#ppt_h"/>
                                          </p:val>
                                        </p:tav>
                                      </p:tavLst>
                                    </p:anim>
                                    <p:animEffect transition="in" filter="fade">
                                      <p:cBhvr>
                                        <p:cTn id="28" dur="500"/>
                                        <p:tgtEl>
                                          <p:spTgt spid="31747"/>
                                        </p:tgtEl>
                                      </p:cBhvr>
                                    </p:animEffect>
                                  </p:childTnLst>
                                </p:cTn>
                              </p:par>
                              <p:par>
                                <p:cTn id="29" presetID="53"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animEffect transition="in" filter="fade">
                                      <p:cBhvr>
                                        <p:cTn id="3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28600"/>
            <a:ext cx="86868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 3. </a:t>
            </a:r>
            <a:r>
              <a:rPr lang="de-DE" sz="2800" smtClean="0">
                <a:solidFill>
                  <a:srgbClr val="004A82"/>
                </a:solidFill>
                <a:latin typeface="Times New Roman" pitchFamily="18" charset="0"/>
                <a:cs typeface="Times New Roman" pitchFamily="18" charset="0"/>
              </a:rPr>
              <a:t>Hệ điều hành thời gian thực</a:t>
            </a:r>
            <a:endParaRPr lang="en-US" sz="2800">
              <a:cs typeface="Arial"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11</a:t>
            </a:fld>
            <a:endParaRPr lang="en-US"/>
          </a:p>
        </p:txBody>
      </p:sp>
      <p:sp>
        <p:nvSpPr>
          <p:cNvPr id="1026"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4"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6" name="AutoShape 4"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8" name="AutoShape 6"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 name="Rectangle 11"/>
          <p:cNvSpPr/>
          <p:nvPr/>
        </p:nvSpPr>
        <p:spPr>
          <a:xfrm>
            <a:off x="533400" y="1219200"/>
            <a:ext cx="8001000" cy="1323439"/>
          </a:xfrm>
          <a:prstGeom prst="rect">
            <a:avLst/>
          </a:prstGeom>
        </p:spPr>
        <p:txBody>
          <a:bodyPr wrap="square">
            <a:spAutoFit/>
          </a:bodyPr>
          <a:lstStyle/>
          <a:p>
            <a:pPr algn="just">
              <a:buFont typeface="Wingdings" pitchFamily="2" charset="2"/>
              <a:buChar char="v"/>
            </a:pPr>
            <a:r>
              <a:rPr lang="en-US" sz="2000" smtClean="0">
                <a:solidFill>
                  <a:srgbClr val="333333"/>
                </a:solidFill>
                <a:latin typeface="Times New Roman" pitchFamily="18" charset="0"/>
                <a:cs typeface="Times New Roman" pitchFamily="18" charset="0"/>
              </a:rPr>
              <a:t> T</a:t>
            </a:r>
            <a:r>
              <a:rPr lang="vi-VN" sz="2000" smtClean="0">
                <a:solidFill>
                  <a:srgbClr val="333333"/>
                </a:solidFill>
                <a:latin typeface="Times New Roman" pitchFamily="18" charset="0"/>
                <a:cs typeface="Times New Roman" pitchFamily="18" charset="0"/>
              </a:rPr>
              <a:t>ask là một </a:t>
            </a:r>
            <a:r>
              <a:rPr lang="en-US" sz="2000" smtClean="0">
                <a:solidFill>
                  <a:srgbClr val="333333"/>
                </a:solidFill>
                <a:latin typeface="Times New Roman" pitchFamily="18" charset="0"/>
                <a:cs typeface="Times New Roman" pitchFamily="18" charset="0"/>
              </a:rPr>
              <a:t>công việc </a:t>
            </a:r>
            <a:r>
              <a:rPr lang="vi-VN" sz="2000" smtClean="0">
                <a:solidFill>
                  <a:srgbClr val="333333"/>
                </a:solidFill>
                <a:latin typeface="Times New Roman" pitchFamily="18" charset="0"/>
                <a:cs typeface="Times New Roman" pitchFamily="18" charset="0"/>
              </a:rPr>
              <a:t>chạy liên tục trong vòng lặp vô tận và không bao giờ dừng lại. Một chương trình thường sẽ có nhiều task khác nhau.</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Kernel sẽ quản lý việc chuyển đổi giữa các task, nó sẽ lưu lại </a:t>
            </a:r>
            <a:r>
              <a:rPr lang="en-US" sz="2000" smtClean="0">
                <a:solidFill>
                  <a:srgbClr val="333333"/>
                </a:solidFill>
                <a:latin typeface="Times New Roman" pitchFamily="18" charset="0"/>
                <a:cs typeface="Times New Roman" pitchFamily="18" charset="0"/>
              </a:rPr>
              <a:t>trạng thái</a:t>
            </a:r>
            <a:r>
              <a:rPr lang="vi-VN" sz="2000" smtClean="0">
                <a:solidFill>
                  <a:srgbClr val="333333"/>
                </a:solidFill>
                <a:latin typeface="Times New Roman" pitchFamily="18" charset="0"/>
                <a:cs typeface="Times New Roman" pitchFamily="18" charset="0"/>
              </a:rPr>
              <a:t> của task sắp bị hủy và khôi phục lại </a:t>
            </a:r>
            <a:r>
              <a:rPr lang="en-US" sz="2000" smtClean="0">
                <a:solidFill>
                  <a:srgbClr val="333333"/>
                </a:solidFill>
                <a:latin typeface="Times New Roman" pitchFamily="18" charset="0"/>
                <a:cs typeface="Times New Roman" pitchFamily="18" charset="0"/>
              </a:rPr>
              <a:t>trạng thái </a:t>
            </a:r>
            <a:r>
              <a:rPr lang="vi-VN" sz="2000" smtClean="0">
                <a:solidFill>
                  <a:srgbClr val="333333"/>
                </a:solidFill>
                <a:latin typeface="Times New Roman" pitchFamily="18" charset="0"/>
                <a:cs typeface="Times New Roman" pitchFamily="18" charset="0"/>
              </a:rPr>
              <a:t>của task tiếp theo</a:t>
            </a:r>
            <a:r>
              <a:rPr lang="en-US" sz="2000" smtClean="0">
                <a:solidFill>
                  <a:srgbClr val="333333"/>
                </a:solidFill>
                <a:latin typeface="Times New Roman" pitchFamily="18" charset="0"/>
                <a:cs typeface="Times New Roman" pitchFamily="18" charset="0"/>
              </a:rPr>
              <a:t>.</a:t>
            </a:r>
            <a:endParaRPr lang="vi-VN" sz="2000">
              <a:solidFill>
                <a:srgbClr val="333333"/>
              </a:solidFill>
              <a:latin typeface="Times New Roman" pitchFamily="18" charset="0"/>
              <a:cs typeface="Times New Roman" pitchFamily="18" charset="0"/>
            </a:endParaRPr>
          </a:p>
        </p:txBody>
      </p:sp>
      <p:pic>
        <p:nvPicPr>
          <p:cNvPr id="35842" name="Picture 2" descr="https://hocarm.org/content/images/2020/04/signal-event-250x300.png"/>
          <p:cNvPicPr>
            <a:picLocks noChangeAspect="1" noChangeArrowheads="1"/>
          </p:cNvPicPr>
          <p:nvPr/>
        </p:nvPicPr>
        <p:blipFill>
          <a:blip r:embed="rId2" cstate="print"/>
          <a:srcRect/>
          <a:stretch>
            <a:fillRect/>
          </a:stretch>
        </p:blipFill>
        <p:spPr bwMode="auto">
          <a:xfrm>
            <a:off x="2895600" y="2514600"/>
            <a:ext cx="2857500" cy="3429000"/>
          </a:xfrm>
          <a:prstGeom prst="rect">
            <a:avLst/>
          </a:prstGeom>
          <a:noFill/>
        </p:spPr>
      </p:pic>
      <p:sp>
        <p:nvSpPr>
          <p:cNvPr id="13" name="TextBox 12"/>
          <p:cNvSpPr txBox="1"/>
          <p:nvPr/>
        </p:nvSpPr>
        <p:spPr>
          <a:xfrm>
            <a:off x="685800" y="5867400"/>
            <a:ext cx="7924800" cy="369332"/>
          </a:xfrm>
          <a:prstGeom prst="rect">
            <a:avLst/>
          </a:prstGeom>
          <a:noFill/>
        </p:spPr>
        <p:txBody>
          <a:bodyPr wrap="square" rtlCol="0">
            <a:spAutoFit/>
          </a:bodyPr>
          <a:lstStyle/>
          <a:p>
            <a:pPr algn="ctr"/>
            <a:r>
              <a:rPr lang="en-US" smtClean="0">
                <a:solidFill>
                  <a:srgbClr val="333333"/>
                </a:solidFill>
              </a:rPr>
              <a:t>Hình ảnh một chương trình thực hiện nhiều task khác nhau.</a:t>
            </a:r>
            <a:endParaRPr lang="en-US">
              <a:solidFill>
                <a:srgbClr val="333333"/>
              </a:solidFill>
            </a:endParaRPr>
          </a:p>
        </p:txBody>
      </p:sp>
    </p:spTree>
    <p:extLst>
      <p:ext uri="{BB962C8B-B14F-4D97-AF65-F5344CB8AC3E}">
        <p14:creationId xmlns="" xmlns:p14="http://schemas.microsoft.com/office/powerpoint/2010/main" val="948872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28600"/>
            <a:ext cx="86868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 3. </a:t>
            </a:r>
            <a:r>
              <a:rPr lang="de-DE" sz="2800" smtClean="0">
                <a:solidFill>
                  <a:srgbClr val="004A82"/>
                </a:solidFill>
                <a:latin typeface="Times New Roman" pitchFamily="18" charset="0"/>
                <a:cs typeface="Times New Roman" pitchFamily="18" charset="0"/>
              </a:rPr>
              <a:t>Hệ điều hành thời gian thực</a:t>
            </a:r>
            <a:endParaRPr lang="en-US" sz="2800">
              <a:cs typeface="Arial"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12</a:t>
            </a:fld>
            <a:endParaRPr lang="en-US"/>
          </a:p>
        </p:txBody>
      </p:sp>
      <p:sp>
        <p:nvSpPr>
          <p:cNvPr id="1026"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4"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6" name="AutoShape 4"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8" name="AutoShape 6"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2" name="Rectangle 11"/>
          <p:cNvSpPr/>
          <p:nvPr/>
        </p:nvSpPr>
        <p:spPr>
          <a:xfrm>
            <a:off x="609600" y="1143000"/>
            <a:ext cx="8001000" cy="5324535"/>
          </a:xfrm>
          <a:prstGeom prst="rect">
            <a:avLst/>
          </a:prstGeom>
        </p:spPr>
        <p:txBody>
          <a:bodyPr wrap="square">
            <a:spAutoFit/>
          </a:bodyPr>
          <a:lstStyle/>
          <a:p>
            <a:pPr>
              <a:buFont typeface="Wingdings" pitchFamily="2" charset="2"/>
              <a:buChar char="Ø"/>
            </a:pPr>
            <a:r>
              <a:rPr lang="en-US" sz="2000" smtClean="0">
                <a:solidFill>
                  <a:srgbClr val="333333"/>
                </a:solidFill>
              </a:rPr>
              <a:t> </a:t>
            </a:r>
            <a:r>
              <a:rPr lang="vi-VN" sz="2000" smtClean="0">
                <a:solidFill>
                  <a:srgbClr val="333333"/>
                </a:solidFill>
              </a:rPr>
              <a:t>Một task trong RTOS thường có các trạng thái như sau</a:t>
            </a:r>
            <a:endParaRPr lang="en-US" sz="2000" smtClean="0">
              <a:solidFill>
                <a:srgbClr val="333333"/>
              </a:solidFill>
            </a:endParaRPr>
          </a:p>
          <a:p>
            <a:endParaRPr lang="en-US" sz="2000" smtClean="0">
              <a:solidFill>
                <a:srgbClr val="333333"/>
              </a:solidFill>
            </a:endParaRPr>
          </a:p>
          <a:p>
            <a:endParaRPr lang="en-US" sz="2000" smtClean="0">
              <a:solidFill>
                <a:srgbClr val="333333"/>
              </a:solidFill>
            </a:endParaRPr>
          </a:p>
          <a:p>
            <a:endParaRPr lang="en-US" sz="2000" smtClean="0">
              <a:solidFill>
                <a:srgbClr val="333333"/>
              </a:solidFill>
            </a:endParaRPr>
          </a:p>
          <a:p>
            <a:endParaRPr lang="en-US" sz="2000" smtClean="0">
              <a:solidFill>
                <a:srgbClr val="333333"/>
              </a:solidFill>
            </a:endParaRPr>
          </a:p>
          <a:p>
            <a:endParaRPr lang="en-US" sz="2000" smtClean="0">
              <a:solidFill>
                <a:srgbClr val="333333"/>
              </a:solidFill>
            </a:endParaRPr>
          </a:p>
          <a:p>
            <a:endParaRPr lang="en-US" sz="2000" smtClean="0">
              <a:solidFill>
                <a:srgbClr val="333333"/>
              </a:solidFill>
            </a:endParaRPr>
          </a:p>
          <a:p>
            <a:endParaRPr lang="en-US" sz="2000" smtClean="0">
              <a:solidFill>
                <a:srgbClr val="333333"/>
              </a:solidFill>
            </a:endParaRPr>
          </a:p>
          <a:p>
            <a:endParaRPr lang="en-US" sz="2000" smtClean="0">
              <a:solidFill>
                <a:srgbClr val="333333"/>
              </a:solidFill>
            </a:endParaRPr>
          </a:p>
          <a:p>
            <a:endParaRPr lang="en-US" sz="2000" smtClean="0">
              <a:solidFill>
                <a:srgbClr val="333333"/>
              </a:solidFill>
            </a:endParaRPr>
          </a:p>
          <a:p>
            <a:endParaRPr lang="en-US" sz="2000" smtClean="0">
              <a:solidFill>
                <a:srgbClr val="333333"/>
              </a:solidFill>
            </a:endParaRPr>
          </a:p>
          <a:p>
            <a:endParaRPr lang="en-US" sz="2000" smtClean="0">
              <a:solidFill>
                <a:srgbClr val="333333"/>
              </a:solidFill>
            </a:endParaRPr>
          </a:p>
          <a:p>
            <a:endParaRPr lang="vi-VN" sz="2000" smtClean="0">
              <a:solidFill>
                <a:srgbClr val="333333"/>
              </a:solidFill>
            </a:endParaRPr>
          </a:p>
          <a:p>
            <a:pPr>
              <a:buFont typeface="Wingdings" pitchFamily="2" charset="2"/>
              <a:buChar char="v"/>
            </a:pPr>
            <a:r>
              <a:rPr lang="en-US" sz="2000" i="1" smtClean="0">
                <a:solidFill>
                  <a:srgbClr val="333333"/>
                </a:solidFill>
              </a:rPr>
              <a:t> </a:t>
            </a:r>
            <a:r>
              <a:rPr lang="vi-VN" sz="2000" i="1" smtClean="0">
                <a:solidFill>
                  <a:srgbClr val="333333"/>
                </a:solidFill>
              </a:rPr>
              <a:t>RUNNING</a:t>
            </a:r>
            <a:r>
              <a:rPr lang="vi-VN" sz="2000" smtClean="0">
                <a:solidFill>
                  <a:srgbClr val="333333"/>
                </a:solidFill>
              </a:rPr>
              <a:t>: </a:t>
            </a:r>
            <a:r>
              <a:rPr lang="en-US" sz="2000" smtClean="0">
                <a:solidFill>
                  <a:srgbClr val="333333"/>
                </a:solidFill>
              </a:rPr>
              <a:t>nhiệm vụ/công việc </a:t>
            </a:r>
            <a:r>
              <a:rPr lang="vi-VN" sz="2000" smtClean="0">
                <a:solidFill>
                  <a:srgbClr val="333333"/>
                </a:solidFill>
              </a:rPr>
              <a:t>đang thực thi</a:t>
            </a:r>
          </a:p>
          <a:p>
            <a:pPr>
              <a:buFont typeface="Wingdings" pitchFamily="2" charset="2"/>
              <a:buChar char="v"/>
            </a:pPr>
            <a:r>
              <a:rPr lang="en-US" sz="2000" i="1" smtClean="0">
                <a:solidFill>
                  <a:srgbClr val="333333"/>
                </a:solidFill>
              </a:rPr>
              <a:t> </a:t>
            </a:r>
            <a:r>
              <a:rPr lang="vi-VN" sz="2000" i="1" smtClean="0">
                <a:solidFill>
                  <a:srgbClr val="333333"/>
                </a:solidFill>
              </a:rPr>
              <a:t>READY</a:t>
            </a:r>
            <a:r>
              <a:rPr lang="vi-VN" sz="2000" smtClean="0">
                <a:solidFill>
                  <a:srgbClr val="333333"/>
                </a:solidFill>
              </a:rPr>
              <a:t>: </a:t>
            </a:r>
            <a:r>
              <a:rPr lang="en-US" sz="2000" smtClean="0">
                <a:solidFill>
                  <a:srgbClr val="333333"/>
                </a:solidFill>
              </a:rPr>
              <a:t>nhiệm vụ/công việc đang </a:t>
            </a:r>
            <a:r>
              <a:rPr lang="vi-VN" sz="2000" smtClean="0">
                <a:solidFill>
                  <a:srgbClr val="333333"/>
                </a:solidFill>
              </a:rPr>
              <a:t>sẵn sàng để thực hiện</a:t>
            </a:r>
          </a:p>
          <a:p>
            <a:pPr>
              <a:buFont typeface="Wingdings" pitchFamily="2" charset="2"/>
              <a:buChar char="v"/>
            </a:pPr>
            <a:r>
              <a:rPr lang="en-US" sz="2000" i="1" smtClean="0">
                <a:solidFill>
                  <a:srgbClr val="333333"/>
                </a:solidFill>
              </a:rPr>
              <a:t> </a:t>
            </a:r>
            <a:r>
              <a:rPr lang="vi-VN" sz="2000" i="1" smtClean="0">
                <a:solidFill>
                  <a:srgbClr val="333333"/>
                </a:solidFill>
              </a:rPr>
              <a:t>WAITING</a:t>
            </a:r>
            <a:r>
              <a:rPr lang="vi-VN" sz="2000" smtClean="0">
                <a:solidFill>
                  <a:srgbClr val="333333"/>
                </a:solidFill>
              </a:rPr>
              <a:t>: </a:t>
            </a:r>
            <a:r>
              <a:rPr lang="en-US" sz="2000" smtClean="0">
                <a:solidFill>
                  <a:srgbClr val="333333"/>
                </a:solidFill>
              </a:rPr>
              <a:t>nhiệm vụ/công việc đang </a:t>
            </a:r>
            <a:r>
              <a:rPr lang="vi-VN" sz="2000" smtClean="0">
                <a:solidFill>
                  <a:srgbClr val="333333"/>
                </a:solidFill>
              </a:rPr>
              <a:t>chờ </a:t>
            </a:r>
            <a:r>
              <a:rPr lang="en-US" sz="2000" smtClean="0">
                <a:solidFill>
                  <a:srgbClr val="333333"/>
                </a:solidFill>
              </a:rPr>
              <a:t>thực hiện</a:t>
            </a:r>
            <a:endParaRPr lang="vi-VN" sz="2000" smtClean="0">
              <a:solidFill>
                <a:srgbClr val="333333"/>
              </a:solidFill>
            </a:endParaRPr>
          </a:p>
          <a:p>
            <a:pPr>
              <a:buFont typeface="Wingdings" pitchFamily="2" charset="2"/>
              <a:buChar char="v"/>
            </a:pPr>
            <a:r>
              <a:rPr lang="en-US" sz="2000" i="1" smtClean="0">
                <a:solidFill>
                  <a:srgbClr val="333333"/>
                </a:solidFill>
              </a:rPr>
              <a:t> </a:t>
            </a:r>
            <a:r>
              <a:rPr lang="vi-VN" sz="2000" i="1" smtClean="0">
                <a:solidFill>
                  <a:srgbClr val="333333"/>
                </a:solidFill>
              </a:rPr>
              <a:t>INACTIVE</a:t>
            </a:r>
            <a:r>
              <a:rPr lang="vi-VN" sz="2000" smtClean="0">
                <a:solidFill>
                  <a:srgbClr val="333333"/>
                </a:solidFill>
              </a:rPr>
              <a:t>: </a:t>
            </a:r>
            <a:r>
              <a:rPr lang="en-US" sz="2000" smtClean="0">
                <a:solidFill>
                  <a:srgbClr val="333333"/>
                </a:solidFill>
              </a:rPr>
              <a:t>nhiệm vụ/công việc </a:t>
            </a:r>
            <a:r>
              <a:rPr lang="vi-VN" sz="2000" smtClean="0">
                <a:solidFill>
                  <a:srgbClr val="333333"/>
                </a:solidFill>
              </a:rPr>
              <a:t>không được kích hoạt</a:t>
            </a:r>
            <a:endParaRPr lang="vi-VN" sz="2000">
              <a:solidFill>
                <a:srgbClr val="333333"/>
              </a:solidFill>
            </a:endParaRPr>
          </a:p>
        </p:txBody>
      </p:sp>
      <p:pic>
        <p:nvPicPr>
          <p:cNvPr id="32772" name="Picture 4" descr="https://hocarm.org/content/images/2020/04/task-state-1.png"/>
          <p:cNvPicPr>
            <a:picLocks noChangeAspect="1" noChangeArrowheads="1"/>
          </p:cNvPicPr>
          <p:nvPr/>
        </p:nvPicPr>
        <p:blipFill>
          <a:blip r:embed="rId2" cstate="print"/>
          <a:srcRect/>
          <a:stretch>
            <a:fillRect/>
          </a:stretch>
        </p:blipFill>
        <p:spPr bwMode="auto">
          <a:xfrm>
            <a:off x="2438400" y="1524000"/>
            <a:ext cx="4457700" cy="3530499"/>
          </a:xfrm>
          <a:prstGeom prst="rect">
            <a:avLst/>
          </a:prstGeom>
          <a:noFill/>
        </p:spPr>
      </p:pic>
    </p:spTree>
    <p:extLst>
      <p:ext uri="{BB962C8B-B14F-4D97-AF65-F5344CB8AC3E}">
        <p14:creationId xmlns="" xmlns:p14="http://schemas.microsoft.com/office/powerpoint/2010/main" val="948872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28600"/>
            <a:ext cx="86868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 3. </a:t>
            </a:r>
            <a:r>
              <a:rPr lang="de-DE" sz="2800" smtClean="0">
                <a:solidFill>
                  <a:srgbClr val="004A82"/>
                </a:solidFill>
                <a:latin typeface="Times New Roman" pitchFamily="18" charset="0"/>
                <a:cs typeface="Times New Roman" pitchFamily="18" charset="0"/>
              </a:rPr>
              <a:t>Hệ điều hành thời gian thực</a:t>
            </a:r>
            <a:endParaRPr lang="en-US" sz="2800">
              <a:cs typeface="Arial"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13</a:t>
            </a:fld>
            <a:endParaRPr lang="en-US"/>
          </a:p>
        </p:txBody>
      </p:sp>
      <p:sp>
        <p:nvSpPr>
          <p:cNvPr id="1026"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4"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6" name="AutoShape 4"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8" name="AutoShape 6"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1" name="Rectangle 10"/>
          <p:cNvSpPr/>
          <p:nvPr/>
        </p:nvSpPr>
        <p:spPr>
          <a:xfrm>
            <a:off x="533400" y="1143000"/>
            <a:ext cx="8077200" cy="2246769"/>
          </a:xfrm>
          <a:prstGeom prst="rect">
            <a:avLst/>
          </a:prstGeom>
        </p:spPr>
        <p:txBody>
          <a:bodyPr wrap="square">
            <a:spAutoFit/>
          </a:bodyPr>
          <a:lstStyle/>
          <a:p>
            <a:pPr>
              <a:buFont typeface="Wingdings" pitchFamily="2" charset="2"/>
              <a:buChar char="v"/>
            </a:pPr>
            <a:r>
              <a:rPr lang="en-US" sz="2000" b="1" smtClean="0">
                <a:solidFill>
                  <a:srgbClr val="333333"/>
                </a:solidFill>
                <a:latin typeface="Times New Roman" pitchFamily="18" charset="0"/>
                <a:cs typeface="Times New Roman" pitchFamily="18" charset="0"/>
              </a:rPr>
              <a:t> </a:t>
            </a:r>
            <a:r>
              <a:rPr lang="vi-VN" sz="2000" b="1" smtClean="0">
                <a:solidFill>
                  <a:srgbClr val="333333"/>
                </a:solidFill>
                <a:latin typeface="Times New Roman" pitchFamily="18" charset="0"/>
                <a:cs typeface="Times New Roman" pitchFamily="18" charset="0"/>
              </a:rPr>
              <a:t>Scheduler</a:t>
            </a:r>
            <a:r>
              <a:rPr lang="en-US" sz="2000" b="1"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Đây là 1 thành phần của kernel quyết định task nào được thực thi. Có một số luật cho scheduling như:</a:t>
            </a:r>
          </a:p>
          <a:p>
            <a:pPr lvl="1">
              <a:buFont typeface="Wingdings" pitchFamily="2" charset="2"/>
              <a:buChar char="§"/>
            </a:pPr>
            <a:r>
              <a:rPr lang="en-US" sz="2000" b="1" smtClean="0">
                <a:solidFill>
                  <a:srgbClr val="333333"/>
                </a:solidFill>
                <a:latin typeface="Times New Roman" pitchFamily="18" charset="0"/>
                <a:cs typeface="Times New Roman" pitchFamily="18" charset="0"/>
              </a:rPr>
              <a:t> </a:t>
            </a:r>
            <a:r>
              <a:rPr lang="vi-VN" sz="2000" b="1" smtClean="0">
                <a:solidFill>
                  <a:srgbClr val="333333"/>
                </a:solidFill>
                <a:latin typeface="Times New Roman" pitchFamily="18" charset="0"/>
                <a:cs typeface="Times New Roman" pitchFamily="18" charset="0"/>
              </a:rPr>
              <a:t>Cooperative</a:t>
            </a:r>
            <a:r>
              <a:rPr lang="vi-VN" sz="2000" smtClean="0">
                <a:solidFill>
                  <a:srgbClr val="333333"/>
                </a:solidFill>
                <a:latin typeface="Times New Roman" pitchFamily="18" charset="0"/>
                <a:cs typeface="Times New Roman" pitchFamily="18" charset="0"/>
              </a:rPr>
              <a:t>: giống với lập trình thông thường, mỗi task chỉ có thể thực thi khi task đang chạy dừng lại, nhược điểm của nó là task này có thể dùng hết tất cả tài nguyên của CPU</a:t>
            </a:r>
          </a:p>
          <a:p>
            <a:pPr lvl="1">
              <a:buFont typeface="Wingdings" pitchFamily="2" charset="2"/>
              <a:buChar char="§"/>
            </a:pPr>
            <a:r>
              <a:rPr lang="en-US" sz="2000" b="1" smtClean="0">
                <a:solidFill>
                  <a:srgbClr val="333333"/>
                </a:solidFill>
                <a:latin typeface="Times New Roman" pitchFamily="18" charset="0"/>
                <a:cs typeface="Times New Roman" pitchFamily="18" charset="0"/>
              </a:rPr>
              <a:t> </a:t>
            </a:r>
            <a:r>
              <a:rPr lang="vi-VN" sz="2000" b="1" smtClean="0">
                <a:solidFill>
                  <a:srgbClr val="333333"/>
                </a:solidFill>
                <a:latin typeface="Times New Roman" pitchFamily="18" charset="0"/>
                <a:cs typeface="Times New Roman" pitchFamily="18" charset="0"/>
              </a:rPr>
              <a:t>Round-robin</a:t>
            </a:r>
            <a:r>
              <a:rPr lang="vi-VN" sz="2000" smtClean="0">
                <a:solidFill>
                  <a:srgbClr val="333333"/>
                </a:solidFill>
                <a:latin typeface="Times New Roman" pitchFamily="18" charset="0"/>
                <a:cs typeface="Times New Roman" pitchFamily="18" charset="0"/>
              </a:rPr>
              <a:t>: mỗi task được thực hiện trong thời gian định trước (time slice) và không có ưu tiên.</a:t>
            </a:r>
            <a:endParaRPr lang="vi-VN" sz="2000">
              <a:solidFill>
                <a:srgbClr val="333333"/>
              </a:solidFill>
              <a:latin typeface="Times New Roman" pitchFamily="18" charset="0"/>
              <a:cs typeface="Times New Roman" pitchFamily="18" charset="0"/>
            </a:endParaRPr>
          </a:p>
        </p:txBody>
      </p:sp>
      <p:pic>
        <p:nvPicPr>
          <p:cNvPr id="33794" name="Picture 2" descr="https://hocarm.org/content/images/2020/04/Round-robin.png"/>
          <p:cNvPicPr>
            <a:picLocks noChangeAspect="1" noChangeArrowheads="1"/>
          </p:cNvPicPr>
          <p:nvPr/>
        </p:nvPicPr>
        <p:blipFill>
          <a:blip r:embed="rId2" cstate="print"/>
          <a:srcRect/>
          <a:stretch>
            <a:fillRect/>
          </a:stretch>
        </p:blipFill>
        <p:spPr bwMode="auto">
          <a:xfrm>
            <a:off x="1676400" y="3400425"/>
            <a:ext cx="6667500" cy="3076575"/>
          </a:xfrm>
          <a:prstGeom prst="rect">
            <a:avLst/>
          </a:prstGeom>
          <a:noFill/>
        </p:spPr>
      </p:pic>
    </p:spTree>
    <p:extLst>
      <p:ext uri="{BB962C8B-B14F-4D97-AF65-F5344CB8AC3E}">
        <p14:creationId xmlns="" xmlns:p14="http://schemas.microsoft.com/office/powerpoint/2010/main" val="948872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28600"/>
            <a:ext cx="86868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 3. </a:t>
            </a:r>
            <a:r>
              <a:rPr lang="de-DE" sz="2800" smtClean="0">
                <a:solidFill>
                  <a:srgbClr val="004A82"/>
                </a:solidFill>
                <a:latin typeface="Times New Roman" pitchFamily="18" charset="0"/>
                <a:cs typeface="Times New Roman" pitchFamily="18" charset="0"/>
              </a:rPr>
              <a:t>Hệ điều hành thời gian thực</a:t>
            </a:r>
            <a:endParaRPr lang="en-US" sz="2800">
              <a:cs typeface="Arial"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14</a:t>
            </a:fld>
            <a:endParaRPr lang="en-US"/>
          </a:p>
        </p:txBody>
      </p:sp>
      <p:sp>
        <p:nvSpPr>
          <p:cNvPr id="1026"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4"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6" name="AutoShape 4"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8" name="AutoShape 6"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1" name="Rectangle 10"/>
          <p:cNvSpPr/>
          <p:nvPr/>
        </p:nvSpPr>
        <p:spPr>
          <a:xfrm>
            <a:off x="533400" y="1143000"/>
            <a:ext cx="8077200" cy="5632311"/>
          </a:xfrm>
          <a:prstGeom prst="rect">
            <a:avLst/>
          </a:prstGeom>
        </p:spPr>
        <p:txBody>
          <a:bodyPr wrap="square">
            <a:spAutoFit/>
          </a:bodyPr>
          <a:lstStyle/>
          <a:p>
            <a:pPr>
              <a:buFont typeface="Wingdings" pitchFamily="2" charset="2"/>
              <a:buChar char="v"/>
            </a:pPr>
            <a:r>
              <a:rPr lang="en-US" sz="2000" b="1"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Đối với thuật giải RR, mỗi tiến trình trước khi bắt đầu được đưa vào </a:t>
            </a:r>
            <a:r>
              <a:rPr lang="en-US" sz="2000" smtClean="0">
                <a:solidFill>
                  <a:srgbClr val="333333"/>
                </a:solidFill>
                <a:latin typeface="Times New Roman" pitchFamily="18" charset="0"/>
                <a:cs typeface="Times New Roman" pitchFamily="18" charset="0"/>
              </a:rPr>
              <a:t>danh sách hàng đợi (Ready Queue) để</a:t>
            </a:r>
            <a:r>
              <a:rPr lang="vi-VN" sz="2000" smtClean="0">
                <a:solidFill>
                  <a:srgbClr val="333333"/>
                </a:solidFill>
                <a:latin typeface="Times New Roman" pitchFamily="18" charset="0"/>
                <a:cs typeface="Times New Roman" pitchFamily="18" charset="0"/>
              </a:rPr>
              <a:t> xử lý, sẽ được cấp phát cho một đơn vị thời gian nhất định</a:t>
            </a:r>
            <a:r>
              <a:rPr lang="en-US" sz="2000" smtClean="0">
                <a:solidFill>
                  <a:srgbClr val="333333"/>
                </a:solidFill>
                <a:latin typeface="Times New Roman" pitchFamily="18" charset="0"/>
                <a:cs typeface="Times New Roman" pitchFamily="18" charset="0"/>
              </a:rPr>
              <a:t> để thực hiện</a:t>
            </a:r>
            <a:r>
              <a:rPr lang="vi-VN" sz="2000" smtClean="0">
                <a:solidFill>
                  <a:srgbClr val="333333"/>
                </a:solidFill>
                <a:latin typeface="Times New Roman" pitchFamily="18" charset="0"/>
                <a:cs typeface="Times New Roman" pitchFamily="18" charset="0"/>
              </a:rPr>
              <a:t>.</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Ta gọi chung </a:t>
            </a:r>
            <a:r>
              <a:rPr lang="en-US" sz="2000" smtClean="0">
                <a:solidFill>
                  <a:srgbClr val="333333"/>
                </a:solidFill>
                <a:latin typeface="Times New Roman" pitchFamily="18" charset="0"/>
                <a:cs typeface="Times New Roman" pitchFamily="18" charset="0"/>
              </a:rPr>
              <a:t>đơn vị thời gian nhất định </a:t>
            </a:r>
            <a:r>
              <a:rPr lang="vi-VN" sz="2000" smtClean="0">
                <a:solidFill>
                  <a:srgbClr val="333333"/>
                </a:solidFill>
                <a:latin typeface="Times New Roman" pitchFamily="18" charset="0"/>
                <a:cs typeface="Times New Roman" pitchFamily="18" charset="0"/>
              </a:rPr>
              <a:t>này với cái tên là quantum</a:t>
            </a:r>
            <a:r>
              <a:rPr lang="en-US" sz="2000" smtClean="0">
                <a:solidFill>
                  <a:srgbClr val="333333"/>
                </a:solidFill>
                <a:latin typeface="Times New Roman" pitchFamily="18" charset="0"/>
                <a:cs typeface="Times New Roman" pitchFamily="18" charset="0"/>
              </a:rPr>
              <a:t>.</a:t>
            </a:r>
          </a:p>
          <a:p>
            <a:pPr>
              <a:buFont typeface="Wingdings" pitchFamily="2" charset="2"/>
              <a:buChar char="v"/>
            </a:pPr>
            <a:endParaRPr lang="en-US" sz="2000" smtClean="0">
              <a:solidFill>
                <a:srgbClr val="333333"/>
              </a:solidFill>
              <a:latin typeface="Times New Roman" pitchFamily="18" charset="0"/>
              <a:cs typeface="Times New Roman" pitchFamily="18" charset="0"/>
            </a:endParaRPr>
          </a:p>
          <a:p>
            <a:pPr>
              <a:buFont typeface="Wingdings" pitchFamily="2" charset="2"/>
              <a:buChar char="v"/>
            </a:pPr>
            <a:endParaRPr lang="en-US" sz="2000" smtClean="0">
              <a:solidFill>
                <a:srgbClr val="333333"/>
              </a:solidFill>
              <a:latin typeface="Times New Roman" pitchFamily="18" charset="0"/>
              <a:cs typeface="Times New Roman" pitchFamily="18" charset="0"/>
            </a:endParaRPr>
          </a:p>
          <a:p>
            <a:pPr>
              <a:buFont typeface="Wingdings" pitchFamily="2" charset="2"/>
              <a:buChar char="v"/>
            </a:pPr>
            <a:endParaRPr lang="en-US" sz="2000" smtClean="0">
              <a:solidFill>
                <a:srgbClr val="333333"/>
              </a:solidFill>
              <a:latin typeface="Times New Roman" pitchFamily="18" charset="0"/>
              <a:cs typeface="Times New Roman" pitchFamily="18" charset="0"/>
            </a:endParaRPr>
          </a:p>
          <a:p>
            <a:pPr>
              <a:buFont typeface="Wingdings" pitchFamily="2" charset="2"/>
              <a:buChar char="v"/>
            </a:pPr>
            <a:endParaRPr lang="en-US" sz="2000" smtClean="0">
              <a:solidFill>
                <a:srgbClr val="333333"/>
              </a:solidFill>
              <a:latin typeface="Times New Roman" pitchFamily="18" charset="0"/>
              <a:cs typeface="Times New Roman" pitchFamily="18" charset="0"/>
            </a:endParaRPr>
          </a:p>
          <a:p>
            <a:pPr>
              <a:buFont typeface="Wingdings" pitchFamily="2" charset="2"/>
              <a:buChar char="v"/>
            </a:pPr>
            <a:endParaRPr lang="en-US" sz="2000" smtClean="0">
              <a:solidFill>
                <a:srgbClr val="333333"/>
              </a:solidFill>
              <a:latin typeface="Times New Roman" pitchFamily="18" charset="0"/>
              <a:cs typeface="Times New Roman" pitchFamily="18" charset="0"/>
            </a:endParaRPr>
          </a:p>
          <a:p>
            <a:pPr>
              <a:buFont typeface="Wingdings" pitchFamily="2" charset="2"/>
              <a:buChar char="v"/>
            </a:pPr>
            <a:endParaRPr lang="en-US" sz="2000" smtClean="0">
              <a:solidFill>
                <a:srgbClr val="333333"/>
              </a:solidFill>
              <a:latin typeface="Times New Roman" pitchFamily="18" charset="0"/>
              <a:cs typeface="Times New Roman" pitchFamily="18" charset="0"/>
            </a:endParaRPr>
          </a:p>
          <a:p>
            <a:pPr>
              <a:buFont typeface="Wingdings" pitchFamily="2" charset="2"/>
              <a:buChar char="v"/>
            </a:pPr>
            <a:endParaRPr lang="en-US" sz="2000" smtClean="0">
              <a:solidFill>
                <a:srgbClr val="333333"/>
              </a:solidFill>
              <a:latin typeface="Times New Roman" pitchFamily="18" charset="0"/>
              <a:cs typeface="Times New Roman" pitchFamily="18" charset="0"/>
            </a:endParaRPr>
          </a:p>
          <a:p>
            <a:pPr>
              <a:buFont typeface="Wingdings" pitchFamily="2" charset="2"/>
              <a:buChar char="v"/>
            </a:pPr>
            <a:endParaRPr lang="en-US" sz="2000" smtClean="0">
              <a:solidFill>
                <a:srgbClr val="333333"/>
              </a:solidFill>
              <a:latin typeface="Times New Roman" pitchFamily="18" charset="0"/>
              <a:cs typeface="Times New Roman" pitchFamily="18" charset="0"/>
            </a:endParaRPr>
          </a:p>
          <a:p>
            <a:pPr>
              <a:buFont typeface="Wingdings" pitchFamily="2" charset="2"/>
              <a:buChar char="v"/>
            </a:pPr>
            <a:endParaRPr lang="en-US" sz="1050" smtClean="0">
              <a:solidFill>
                <a:srgbClr val="333333"/>
              </a:solidFill>
              <a:latin typeface="Times New Roman" pitchFamily="18" charset="0"/>
              <a:cs typeface="Times New Roman" pitchFamily="18" charset="0"/>
            </a:endParaRPr>
          </a:p>
          <a:p>
            <a:pPr>
              <a:buFont typeface="Wingdings" pitchFamily="2" charset="2"/>
              <a:buChar char="v"/>
            </a:pPr>
            <a:r>
              <a:rPr lang="vi-VN" sz="2000" smtClean="0">
                <a:solidFill>
                  <a:srgbClr val="333333"/>
                </a:solidFill>
                <a:latin typeface="Times New Roman" pitchFamily="18" charset="0"/>
                <a:cs typeface="Times New Roman" pitchFamily="18" charset="0"/>
              </a:rPr>
              <a:t>Như vậy, khi một tiến trình sử dụng hết thời gian quantum mà nó được cấp phát, thì dù vẫn còn phải xử lý tiếp, phần dư của nó cũng sẽ được chuyển về phía sau trong danh sách hàng đợi. Sau đó, căn cứ vào danh sách Ready list đã nạp trước đó, Kernel sẽ lấy tiếp tiến trình kế cận để đưa vào xử lý, với mức quantum là như nhau cho tất cả các tiến trình.</a:t>
            </a:r>
          </a:p>
        </p:txBody>
      </p:sp>
      <p:sp>
        <p:nvSpPr>
          <p:cNvPr id="14" name="TextBox 13"/>
          <p:cNvSpPr txBox="1"/>
          <p:nvPr/>
        </p:nvSpPr>
        <p:spPr>
          <a:xfrm>
            <a:off x="4572000" y="2819400"/>
            <a:ext cx="4191000" cy="369332"/>
          </a:xfrm>
          <a:prstGeom prst="rect">
            <a:avLst/>
          </a:prstGeom>
          <a:noFill/>
        </p:spPr>
        <p:txBody>
          <a:bodyPr wrap="square" rtlCol="0">
            <a:spAutoFit/>
          </a:bodyPr>
          <a:lstStyle/>
          <a:p>
            <a:r>
              <a:rPr lang="en-US" smtClean="0">
                <a:solidFill>
                  <a:srgbClr val="333333"/>
                </a:solidFill>
              </a:rPr>
              <a:t>Tiến trình A được thực hiện trong q ms</a:t>
            </a:r>
            <a:endParaRPr lang="en-US">
              <a:solidFill>
                <a:srgbClr val="333333"/>
              </a:solidFill>
            </a:endParaRPr>
          </a:p>
        </p:txBody>
      </p:sp>
      <p:sp>
        <p:nvSpPr>
          <p:cNvPr id="16" name="TextBox 15"/>
          <p:cNvSpPr txBox="1"/>
          <p:nvPr/>
        </p:nvSpPr>
        <p:spPr>
          <a:xfrm>
            <a:off x="4572000" y="3429000"/>
            <a:ext cx="4191000" cy="646331"/>
          </a:xfrm>
          <a:prstGeom prst="rect">
            <a:avLst/>
          </a:prstGeom>
          <a:noFill/>
        </p:spPr>
        <p:txBody>
          <a:bodyPr wrap="square" rtlCol="0">
            <a:spAutoFit/>
          </a:bodyPr>
          <a:lstStyle/>
          <a:p>
            <a:r>
              <a:rPr lang="en-US" smtClean="0">
                <a:solidFill>
                  <a:srgbClr val="333333"/>
                </a:solidFill>
              </a:rPr>
              <a:t>Tiến trình B được giao quyền thực hiện trong q ms kế tiếp</a:t>
            </a:r>
            <a:endParaRPr lang="en-US">
              <a:solidFill>
                <a:srgbClr val="333333"/>
              </a:solidFill>
            </a:endParaRPr>
          </a:p>
        </p:txBody>
      </p:sp>
      <p:sp>
        <p:nvSpPr>
          <p:cNvPr id="18" name="TextBox 17"/>
          <p:cNvSpPr txBox="1"/>
          <p:nvPr/>
        </p:nvSpPr>
        <p:spPr>
          <a:xfrm>
            <a:off x="4572000" y="4230469"/>
            <a:ext cx="4191000" cy="646331"/>
          </a:xfrm>
          <a:prstGeom prst="rect">
            <a:avLst/>
          </a:prstGeom>
          <a:noFill/>
        </p:spPr>
        <p:txBody>
          <a:bodyPr wrap="square" rtlCol="0">
            <a:spAutoFit/>
          </a:bodyPr>
          <a:lstStyle/>
          <a:p>
            <a:r>
              <a:rPr lang="en-US" smtClean="0">
                <a:solidFill>
                  <a:srgbClr val="333333"/>
                </a:solidFill>
              </a:rPr>
              <a:t>Tiến trình C được giao quyền thực hiện trong q ms kế tiếp</a:t>
            </a:r>
            <a:endParaRPr lang="en-US">
              <a:solidFill>
                <a:srgbClr val="333333"/>
              </a:solidFill>
            </a:endParaRPr>
          </a:p>
        </p:txBody>
      </p:sp>
      <p:pic>
        <p:nvPicPr>
          <p:cNvPr id="4" name="Picture 2"/>
          <p:cNvPicPr>
            <a:picLocks noChangeAspect="1" noChangeArrowheads="1"/>
          </p:cNvPicPr>
          <p:nvPr/>
        </p:nvPicPr>
        <p:blipFill>
          <a:blip r:embed="rId2" cstate="print"/>
          <a:srcRect/>
          <a:stretch>
            <a:fillRect/>
          </a:stretch>
        </p:blipFill>
        <p:spPr bwMode="auto">
          <a:xfrm>
            <a:off x="533400" y="2590800"/>
            <a:ext cx="4114800" cy="2287021"/>
          </a:xfrm>
          <a:prstGeom prst="rect">
            <a:avLst/>
          </a:prstGeom>
          <a:noFill/>
          <a:ln w="9525">
            <a:noFill/>
            <a:miter lim="800000"/>
            <a:headEnd/>
            <a:tailEnd/>
          </a:ln>
          <a:effectLst/>
        </p:spPr>
      </p:pic>
    </p:spTree>
    <p:extLst>
      <p:ext uri="{BB962C8B-B14F-4D97-AF65-F5344CB8AC3E}">
        <p14:creationId xmlns="" xmlns:p14="http://schemas.microsoft.com/office/powerpoint/2010/main" val="9488720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28600"/>
            <a:ext cx="86868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 3. </a:t>
            </a:r>
            <a:r>
              <a:rPr lang="de-DE" sz="2800" smtClean="0">
                <a:solidFill>
                  <a:srgbClr val="004A82"/>
                </a:solidFill>
                <a:latin typeface="Times New Roman" pitchFamily="18" charset="0"/>
                <a:cs typeface="Times New Roman" pitchFamily="18" charset="0"/>
              </a:rPr>
              <a:t>Hệ điều hành thời gian thực</a:t>
            </a:r>
            <a:endParaRPr lang="en-US" sz="2800">
              <a:cs typeface="Arial"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15</a:t>
            </a:fld>
            <a:endParaRPr lang="en-US"/>
          </a:p>
        </p:txBody>
      </p:sp>
      <p:sp>
        <p:nvSpPr>
          <p:cNvPr id="1026"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4"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6" name="AutoShape 4"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8" name="AutoShape 6"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1" name="Rectangle 10"/>
          <p:cNvSpPr/>
          <p:nvPr/>
        </p:nvSpPr>
        <p:spPr>
          <a:xfrm>
            <a:off x="533400" y="1143000"/>
            <a:ext cx="8077200" cy="1015663"/>
          </a:xfrm>
          <a:prstGeom prst="rect">
            <a:avLst/>
          </a:prstGeom>
        </p:spPr>
        <p:txBody>
          <a:bodyPr wrap="square">
            <a:spAutoFit/>
          </a:bodyPr>
          <a:lstStyle/>
          <a:p>
            <a:r>
              <a:rPr lang="vi-VN" sz="2000" b="1" smtClean="0">
                <a:solidFill>
                  <a:srgbClr val="333333"/>
                </a:solidFill>
                <a:latin typeface="Times New Roman" pitchFamily="18" charset="0"/>
                <a:cs typeface="Times New Roman" pitchFamily="18" charset="0"/>
              </a:rPr>
              <a:t>Priority</a:t>
            </a:r>
            <a:r>
              <a:rPr lang="vi-VN" sz="2000" smtClean="0">
                <a:solidFill>
                  <a:srgbClr val="333333"/>
                </a:solidFill>
                <a:latin typeface="Times New Roman" pitchFamily="18" charset="0"/>
                <a:cs typeface="Times New Roman" pitchFamily="18" charset="0"/>
              </a:rPr>
              <a:t>: Task được phân quyền cao nhất sẽ được thực hiện trước, nếu các task có cùng quyền như nhau thì sẽ giống với round-robin, các task có mức ưu tiên thấp hơn sẽ được thực hiện cho đến cuối time slice.</a:t>
            </a:r>
            <a:endParaRPr lang="vi-VN" sz="2000">
              <a:solidFill>
                <a:srgbClr val="333333"/>
              </a:solidFill>
              <a:latin typeface="Times New Roman" pitchFamily="18" charset="0"/>
              <a:cs typeface="Times New Roman" pitchFamily="18" charset="0"/>
            </a:endParaRPr>
          </a:p>
        </p:txBody>
      </p:sp>
      <p:pic>
        <p:nvPicPr>
          <p:cNvPr id="34818" name="Picture 2" descr="https://hocarm.org/content/images/2020/04/Priority-based-e1497687849850.png"/>
          <p:cNvPicPr>
            <a:picLocks noChangeAspect="1" noChangeArrowheads="1"/>
          </p:cNvPicPr>
          <p:nvPr/>
        </p:nvPicPr>
        <p:blipFill>
          <a:blip r:embed="rId2" cstate="print"/>
          <a:srcRect/>
          <a:stretch>
            <a:fillRect/>
          </a:stretch>
        </p:blipFill>
        <p:spPr bwMode="auto">
          <a:xfrm>
            <a:off x="1752600" y="2133600"/>
            <a:ext cx="6134100" cy="3356230"/>
          </a:xfrm>
          <a:prstGeom prst="rect">
            <a:avLst/>
          </a:prstGeom>
          <a:noFill/>
        </p:spPr>
      </p:pic>
      <p:sp>
        <p:nvSpPr>
          <p:cNvPr id="12" name="Rectangle 11"/>
          <p:cNvSpPr/>
          <p:nvPr/>
        </p:nvSpPr>
        <p:spPr>
          <a:xfrm>
            <a:off x="457200" y="5257800"/>
            <a:ext cx="4572000" cy="1200329"/>
          </a:xfrm>
          <a:prstGeom prst="rect">
            <a:avLst/>
          </a:prstGeom>
        </p:spPr>
        <p:txBody>
          <a:bodyPr>
            <a:spAutoFit/>
          </a:bodyPr>
          <a:lstStyle/>
          <a:p>
            <a:pPr marL="342900" indent="-342900">
              <a:buFont typeface="+mj-lt"/>
              <a:buAutoNum type="arabicPeriod"/>
            </a:pPr>
            <a:r>
              <a:rPr lang="en-US" smtClean="0">
                <a:solidFill>
                  <a:srgbClr val="333333"/>
                </a:solidFill>
                <a:latin typeface="Times New Roman" pitchFamily="18" charset="0"/>
                <a:cs typeface="Times New Roman" pitchFamily="18" charset="0"/>
              </a:rPr>
              <a:t>Task A chờ thực hiện</a:t>
            </a:r>
          </a:p>
          <a:p>
            <a:pPr marL="342900" indent="-342900">
              <a:buFont typeface="+mj-lt"/>
              <a:buAutoNum type="arabicPeriod"/>
            </a:pPr>
            <a:r>
              <a:rPr lang="en-US" smtClean="0">
                <a:solidFill>
                  <a:srgbClr val="333333"/>
                </a:solidFill>
                <a:latin typeface="Times New Roman" pitchFamily="18" charset="0"/>
                <a:cs typeface="Times New Roman" pitchFamily="18" charset="0"/>
              </a:rPr>
              <a:t>Task B chờ thực hiện</a:t>
            </a:r>
          </a:p>
          <a:p>
            <a:pPr marL="342900" indent="-342900">
              <a:buFont typeface="+mj-lt"/>
              <a:buAutoNum type="arabicPeriod"/>
            </a:pPr>
            <a:r>
              <a:rPr lang="en-US" smtClean="0">
                <a:solidFill>
                  <a:srgbClr val="333333"/>
                </a:solidFill>
                <a:latin typeface="Times New Roman" pitchFamily="18" charset="0"/>
                <a:cs typeface="Times New Roman" pitchFamily="18" charset="0"/>
              </a:rPr>
              <a:t>Task B đang sẵn sàng thực hiện</a:t>
            </a:r>
          </a:p>
          <a:p>
            <a:pPr marL="342900" indent="-342900">
              <a:buFont typeface="+mj-lt"/>
              <a:buAutoNum type="arabicPeriod"/>
            </a:pPr>
            <a:r>
              <a:rPr lang="en-US" smtClean="0">
                <a:solidFill>
                  <a:srgbClr val="333333"/>
                </a:solidFill>
                <a:latin typeface="Times New Roman" pitchFamily="18" charset="0"/>
                <a:cs typeface="Times New Roman" pitchFamily="18" charset="0"/>
              </a:rPr>
              <a:t>Task A đang sẵn sàng thực hiện</a:t>
            </a:r>
            <a:endParaRPr lang="en-US">
              <a:solidFill>
                <a:srgbClr val="333333"/>
              </a:solidFill>
              <a:latin typeface="Times New Roman" pitchFamily="18" charset="0"/>
              <a:cs typeface="Times New Roman" pitchFamily="18" charset="0"/>
            </a:endParaRPr>
          </a:p>
        </p:txBody>
      </p:sp>
    </p:spTree>
    <p:extLst>
      <p:ext uri="{BB962C8B-B14F-4D97-AF65-F5344CB8AC3E}">
        <p14:creationId xmlns="" xmlns:p14="http://schemas.microsoft.com/office/powerpoint/2010/main" val="9488720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74637"/>
            <a:ext cx="86868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 3. </a:t>
            </a:r>
            <a:r>
              <a:rPr lang="de-DE" sz="2800" smtClean="0">
                <a:solidFill>
                  <a:srgbClr val="004A82"/>
                </a:solidFill>
                <a:latin typeface="Times New Roman" pitchFamily="18" charset="0"/>
                <a:cs typeface="Times New Roman" pitchFamily="18" charset="0"/>
              </a:rPr>
              <a:t>Hệ điều hành thời gian thực</a:t>
            </a:r>
            <a:endParaRPr lang="en-US" sz="2800">
              <a:cs typeface="Arial"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16</a:t>
            </a:fld>
            <a:endParaRPr lang="en-US"/>
          </a:p>
        </p:txBody>
      </p:sp>
      <p:sp>
        <p:nvSpPr>
          <p:cNvPr id="1026"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4"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6" name="AutoShape 4"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8" name="AutoShape 6"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1" name="Rectangle 10"/>
          <p:cNvSpPr/>
          <p:nvPr/>
        </p:nvSpPr>
        <p:spPr>
          <a:xfrm>
            <a:off x="533400" y="1143000"/>
            <a:ext cx="8077200" cy="400110"/>
          </a:xfrm>
          <a:prstGeom prst="rect">
            <a:avLst/>
          </a:prstGeom>
        </p:spPr>
        <p:txBody>
          <a:bodyPr wrap="square">
            <a:spAutoFit/>
          </a:bodyPr>
          <a:lstStyle/>
          <a:p>
            <a:r>
              <a:rPr lang="en-US" sz="2000" b="1" smtClean="0">
                <a:solidFill>
                  <a:srgbClr val="333333"/>
                </a:solidFill>
                <a:latin typeface="Times New Roman" pitchFamily="18" charset="0"/>
                <a:cs typeface="Times New Roman" pitchFamily="18" charset="0"/>
              </a:rPr>
              <a:t>Ví dụ</a:t>
            </a:r>
            <a:r>
              <a:rPr lang="vi-VN" sz="2000" smtClean="0">
                <a:solidFill>
                  <a:srgbClr val="333333"/>
                </a:solidFill>
                <a:latin typeface="Times New Roman" pitchFamily="18" charset="0"/>
                <a:cs typeface="Times New Roman" pitchFamily="18" charset="0"/>
              </a:rPr>
              <a:t>: </a:t>
            </a:r>
            <a:r>
              <a:rPr lang="en-US" sz="2000" smtClean="0">
                <a:solidFill>
                  <a:srgbClr val="333333"/>
                </a:solidFill>
                <a:latin typeface="Times New Roman" pitchFamily="18" charset="0"/>
                <a:cs typeface="Times New Roman" pitchFamily="18" charset="0"/>
              </a:rPr>
              <a:t>Xét các tiến trình/công việc sau</a:t>
            </a:r>
            <a:r>
              <a:rPr lang="vi-VN" sz="2000" smtClean="0">
                <a:solidFill>
                  <a:srgbClr val="333333"/>
                </a:solidFill>
                <a:latin typeface="Times New Roman" pitchFamily="18" charset="0"/>
                <a:cs typeface="Times New Roman" pitchFamily="18" charset="0"/>
              </a:rPr>
              <a:t>.</a:t>
            </a:r>
            <a:endParaRPr lang="vi-VN" sz="2000">
              <a:solidFill>
                <a:srgbClr val="333333"/>
              </a:solidFill>
              <a:latin typeface="Times New Roman" pitchFamily="18" charset="0"/>
              <a:cs typeface="Times New Roman" pitchFamily="18" charset="0"/>
            </a:endParaRPr>
          </a:p>
        </p:txBody>
      </p:sp>
      <p:sp>
        <p:nvSpPr>
          <p:cNvPr id="12" name="Rectangle 11"/>
          <p:cNvSpPr/>
          <p:nvPr/>
        </p:nvSpPr>
        <p:spPr>
          <a:xfrm>
            <a:off x="228600" y="4038600"/>
            <a:ext cx="8534400" cy="2462213"/>
          </a:xfrm>
          <a:prstGeom prst="rect">
            <a:avLst/>
          </a:prstGeom>
        </p:spPr>
        <p:txBody>
          <a:bodyPr wrap="square">
            <a:spAutoFit/>
          </a:bodyPr>
          <a:lstStyle/>
          <a:p>
            <a:pPr marL="342900" indent="-342900">
              <a:buFont typeface="+mj-lt"/>
              <a:buAutoNum type="arabicPeriod"/>
            </a:pPr>
            <a:r>
              <a:rPr lang="vi-VN" sz="1400" smtClean="0">
                <a:solidFill>
                  <a:srgbClr val="333333"/>
                </a:solidFill>
              </a:rPr>
              <a:t>Với giản đồ Gantt này, ta có thể tính được:</a:t>
            </a:r>
            <a:br>
              <a:rPr lang="vi-VN" sz="1400" smtClean="0">
                <a:solidFill>
                  <a:srgbClr val="333333"/>
                </a:solidFill>
              </a:rPr>
            </a:br>
            <a:r>
              <a:rPr lang="vi-VN" sz="1400" smtClean="0">
                <a:solidFill>
                  <a:srgbClr val="333333"/>
                </a:solidFill>
              </a:rPr>
              <a:t>– Thời gian xử lý: P</a:t>
            </a:r>
            <a:r>
              <a:rPr lang="vi-VN" sz="1400" baseline="-25000" smtClean="0">
                <a:solidFill>
                  <a:srgbClr val="333333"/>
                </a:solidFill>
              </a:rPr>
              <a:t>1</a:t>
            </a:r>
            <a:r>
              <a:rPr lang="vi-VN" sz="1400" smtClean="0">
                <a:solidFill>
                  <a:srgbClr val="333333"/>
                </a:solidFill>
              </a:rPr>
              <a:t>=24, P</a:t>
            </a:r>
            <a:r>
              <a:rPr lang="vi-VN" sz="1400" baseline="-25000" smtClean="0">
                <a:solidFill>
                  <a:srgbClr val="333333"/>
                </a:solidFill>
              </a:rPr>
              <a:t>2</a:t>
            </a:r>
            <a:r>
              <a:rPr lang="vi-VN" sz="1400" smtClean="0">
                <a:solidFill>
                  <a:srgbClr val="333333"/>
                </a:solidFill>
              </a:rPr>
              <a:t>=3 và P</a:t>
            </a:r>
            <a:r>
              <a:rPr lang="vi-VN" sz="1400" baseline="-25000" smtClean="0">
                <a:solidFill>
                  <a:srgbClr val="333333"/>
                </a:solidFill>
              </a:rPr>
              <a:t>3</a:t>
            </a:r>
            <a:r>
              <a:rPr lang="vi-VN" sz="1400" smtClean="0">
                <a:solidFill>
                  <a:srgbClr val="333333"/>
                </a:solidFill>
              </a:rPr>
              <a:t>= 3.</a:t>
            </a:r>
            <a:br>
              <a:rPr lang="vi-VN" sz="1400" smtClean="0">
                <a:solidFill>
                  <a:srgbClr val="333333"/>
                </a:solidFill>
              </a:rPr>
            </a:br>
            <a:r>
              <a:rPr lang="vi-VN" sz="1400" smtClean="0">
                <a:solidFill>
                  <a:srgbClr val="333333"/>
                </a:solidFill>
              </a:rPr>
              <a:t>– Thời gian đợi lần lượt:</a:t>
            </a:r>
            <a:br>
              <a:rPr lang="vi-VN" sz="1400" smtClean="0">
                <a:solidFill>
                  <a:srgbClr val="333333"/>
                </a:solidFill>
              </a:rPr>
            </a:br>
            <a:r>
              <a:rPr lang="en-US" sz="1400" smtClean="0">
                <a:solidFill>
                  <a:srgbClr val="333333"/>
                </a:solidFill>
              </a:rPr>
              <a:t>	</a:t>
            </a:r>
            <a:r>
              <a:rPr lang="vi-VN" sz="1400" smtClean="0">
                <a:solidFill>
                  <a:srgbClr val="333333"/>
                </a:solidFill>
              </a:rPr>
              <a:t>+ P</a:t>
            </a:r>
            <a:r>
              <a:rPr lang="vi-VN" sz="1400" baseline="-25000" smtClean="0">
                <a:solidFill>
                  <a:srgbClr val="333333"/>
                </a:solidFill>
              </a:rPr>
              <a:t>1</a:t>
            </a:r>
            <a:r>
              <a:rPr lang="vi-VN" sz="1400" smtClean="0">
                <a:solidFill>
                  <a:srgbClr val="333333"/>
                </a:solidFill>
              </a:rPr>
              <a:t> đợi 0 + (10-</a:t>
            </a:r>
            <a:r>
              <a:rPr lang="en-US" sz="1400" smtClean="0">
                <a:solidFill>
                  <a:srgbClr val="333333"/>
                </a:solidFill>
              </a:rPr>
              <a:t> </a:t>
            </a:r>
            <a:r>
              <a:rPr lang="vi-VN" sz="1400" smtClean="0">
                <a:solidFill>
                  <a:srgbClr val="333333"/>
                </a:solidFill>
              </a:rPr>
              <a:t>4)</a:t>
            </a:r>
            <a:r>
              <a:rPr lang="en-US" sz="1400" smtClean="0">
                <a:solidFill>
                  <a:srgbClr val="333333"/>
                </a:solidFill>
              </a:rPr>
              <a:t> = 6</a:t>
            </a:r>
            <a:r>
              <a:rPr lang="vi-VN" sz="1400" smtClean="0">
                <a:solidFill>
                  <a:srgbClr val="333333"/>
                </a:solidFill>
              </a:rPr>
              <a:t> (ms).</a:t>
            </a:r>
            <a:br>
              <a:rPr lang="vi-VN" sz="1400" smtClean="0">
                <a:solidFill>
                  <a:srgbClr val="333333"/>
                </a:solidFill>
              </a:rPr>
            </a:br>
            <a:r>
              <a:rPr lang="en-US" sz="1400" smtClean="0">
                <a:solidFill>
                  <a:srgbClr val="333333"/>
                </a:solidFill>
              </a:rPr>
              <a:t>	</a:t>
            </a:r>
            <a:r>
              <a:rPr lang="vi-VN" sz="1400" smtClean="0">
                <a:solidFill>
                  <a:srgbClr val="333333"/>
                </a:solidFill>
              </a:rPr>
              <a:t>+ P</a:t>
            </a:r>
            <a:r>
              <a:rPr lang="vi-VN" sz="1400" baseline="-25000" smtClean="0">
                <a:solidFill>
                  <a:srgbClr val="333333"/>
                </a:solidFill>
              </a:rPr>
              <a:t>2</a:t>
            </a:r>
            <a:r>
              <a:rPr lang="vi-VN" sz="1400" smtClean="0">
                <a:solidFill>
                  <a:srgbClr val="333333"/>
                </a:solidFill>
              </a:rPr>
              <a:t> đợi 4</a:t>
            </a:r>
            <a:r>
              <a:rPr lang="en-US" sz="1400" smtClean="0">
                <a:solidFill>
                  <a:srgbClr val="333333"/>
                </a:solidFill>
              </a:rPr>
              <a:t> </a:t>
            </a:r>
            <a:r>
              <a:rPr lang="vi-VN" sz="1400" smtClean="0">
                <a:solidFill>
                  <a:srgbClr val="333333"/>
                </a:solidFill>
              </a:rPr>
              <a:t>-1=3 (ms).</a:t>
            </a:r>
            <a:br>
              <a:rPr lang="vi-VN" sz="1400" smtClean="0">
                <a:solidFill>
                  <a:srgbClr val="333333"/>
                </a:solidFill>
              </a:rPr>
            </a:br>
            <a:r>
              <a:rPr lang="en-US" sz="1400" smtClean="0">
                <a:solidFill>
                  <a:srgbClr val="333333"/>
                </a:solidFill>
              </a:rPr>
              <a:t>	</a:t>
            </a:r>
            <a:r>
              <a:rPr lang="vi-VN" sz="1400" smtClean="0">
                <a:solidFill>
                  <a:srgbClr val="333333"/>
                </a:solidFill>
              </a:rPr>
              <a:t>+ P</a:t>
            </a:r>
            <a:r>
              <a:rPr lang="vi-VN" sz="1400" baseline="-25000" smtClean="0">
                <a:solidFill>
                  <a:srgbClr val="333333"/>
                </a:solidFill>
              </a:rPr>
              <a:t>3</a:t>
            </a:r>
            <a:r>
              <a:rPr lang="vi-VN" sz="1400" smtClean="0">
                <a:solidFill>
                  <a:srgbClr val="333333"/>
                </a:solidFill>
              </a:rPr>
              <a:t> đợi 7-2=5 (ms).</a:t>
            </a:r>
            <a:br>
              <a:rPr lang="vi-VN" sz="1400" smtClean="0">
                <a:solidFill>
                  <a:srgbClr val="333333"/>
                </a:solidFill>
              </a:rPr>
            </a:br>
            <a:r>
              <a:rPr lang="vi-VN" sz="1400" smtClean="0">
                <a:solidFill>
                  <a:srgbClr val="333333"/>
                </a:solidFill>
              </a:rPr>
              <a:t>– Thời gian hoàn tất tiến trình:</a:t>
            </a:r>
            <a:br>
              <a:rPr lang="vi-VN" sz="1400" smtClean="0">
                <a:solidFill>
                  <a:srgbClr val="333333"/>
                </a:solidFill>
              </a:rPr>
            </a:br>
            <a:r>
              <a:rPr lang="en-US" sz="1400" smtClean="0">
                <a:solidFill>
                  <a:srgbClr val="333333"/>
                </a:solidFill>
              </a:rPr>
              <a:t>	</a:t>
            </a:r>
            <a:r>
              <a:rPr lang="vi-VN" sz="1400" smtClean="0">
                <a:solidFill>
                  <a:srgbClr val="333333"/>
                </a:solidFill>
              </a:rPr>
              <a:t>+ P</a:t>
            </a:r>
            <a:r>
              <a:rPr lang="vi-VN" sz="1400" baseline="-25000" smtClean="0">
                <a:solidFill>
                  <a:srgbClr val="333333"/>
                </a:solidFill>
              </a:rPr>
              <a:t>1</a:t>
            </a:r>
            <a:r>
              <a:rPr lang="vi-VN" sz="1400" smtClean="0">
                <a:solidFill>
                  <a:srgbClr val="333333"/>
                </a:solidFill>
              </a:rPr>
              <a:t>: 30 (ms).</a:t>
            </a:r>
            <a:br>
              <a:rPr lang="vi-VN" sz="1400" smtClean="0">
                <a:solidFill>
                  <a:srgbClr val="333333"/>
                </a:solidFill>
              </a:rPr>
            </a:br>
            <a:r>
              <a:rPr lang="en-US" sz="1400" smtClean="0">
                <a:solidFill>
                  <a:srgbClr val="333333"/>
                </a:solidFill>
              </a:rPr>
              <a:t>	</a:t>
            </a:r>
            <a:r>
              <a:rPr lang="vi-VN" sz="1400" smtClean="0">
                <a:solidFill>
                  <a:srgbClr val="333333"/>
                </a:solidFill>
              </a:rPr>
              <a:t>+ P</a:t>
            </a:r>
            <a:r>
              <a:rPr lang="vi-VN" sz="1400" baseline="-25000" smtClean="0">
                <a:solidFill>
                  <a:srgbClr val="333333"/>
                </a:solidFill>
              </a:rPr>
              <a:t>2</a:t>
            </a:r>
            <a:r>
              <a:rPr lang="vi-VN" sz="1400" smtClean="0">
                <a:solidFill>
                  <a:srgbClr val="333333"/>
                </a:solidFill>
              </a:rPr>
              <a:t>: 6 (ms).</a:t>
            </a:r>
            <a:br>
              <a:rPr lang="vi-VN" sz="1400" smtClean="0">
                <a:solidFill>
                  <a:srgbClr val="333333"/>
                </a:solidFill>
              </a:rPr>
            </a:br>
            <a:r>
              <a:rPr lang="en-US" sz="1400" smtClean="0">
                <a:solidFill>
                  <a:srgbClr val="333333"/>
                </a:solidFill>
              </a:rPr>
              <a:t>	</a:t>
            </a:r>
            <a:r>
              <a:rPr lang="vi-VN" sz="1400" smtClean="0">
                <a:solidFill>
                  <a:srgbClr val="333333"/>
                </a:solidFill>
              </a:rPr>
              <a:t>+ P</a:t>
            </a:r>
            <a:r>
              <a:rPr lang="vi-VN" sz="1400" baseline="-25000" smtClean="0">
                <a:solidFill>
                  <a:srgbClr val="333333"/>
                </a:solidFill>
              </a:rPr>
              <a:t>3</a:t>
            </a:r>
            <a:r>
              <a:rPr lang="vi-VN" sz="1400" smtClean="0">
                <a:solidFill>
                  <a:srgbClr val="333333"/>
                </a:solidFill>
              </a:rPr>
              <a:t>: 8 (ms).</a:t>
            </a:r>
            <a:br>
              <a:rPr lang="vi-VN" sz="1400" smtClean="0">
                <a:solidFill>
                  <a:srgbClr val="333333"/>
                </a:solidFill>
              </a:rPr>
            </a:br>
            <a:r>
              <a:rPr lang="vi-VN" sz="1400" smtClean="0">
                <a:solidFill>
                  <a:srgbClr val="333333"/>
                </a:solidFill>
              </a:rPr>
              <a:t>– Thời gian trung bình: </a:t>
            </a:r>
            <a:r>
              <a:rPr lang="vi-VN" sz="1400" b="1" smtClean="0">
                <a:solidFill>
                  <a:srgbClr val="333333"/>
                </a:solidFill>
              </a:rPr>
              <a:t>Avg</a:t>
            </a:r>
            <a:r>
              <a:rPr lang="vi-VN" sz="1400" b="1" baseline="-25000" smtClean="0">
                <a:solidFill>
                  <a:srgbClr val="333333"/>
                </a:solidFill>
              </a:rPr>
              <a:t>WT</a:t>
            </a:r>
            <a:r>
              <a:rPr lang="vi-VN" sz="1400" b="1" smtClean="0">
                <a:solidFill>
                  <a:srgbClr val="333333"/>
                </a:solidFill>
              </a:rPr>
              <a:t> = (6+3+5)/3 = 4.66</a:t>
            </a:r>
            <a:endParaRPr lang="en-US" sz="1400">
              <a:solidFill>
                <a:srgbClr val="333333"/>
              </a:solidFill>
              <a:latin typeface="Times New Roman" pitchFamily="18" charset="0"/>
              <a:cs typeface="Times New Roman" pitchFamily="18" charset="0"/>
            </a:endParaRPr>
          </a:p>
        </p:txBody>
      </p:sp>
      <p:pic>
        <p:nvPicPr>
          <p:cNvPr id="39938" name="Picture 2"/>
          <p:cNvPicPr>
            <a:picLocks noChangeAspect="1" noChangeArrowheads="1"/>
          </p:cNvPicPr>
          <p:nvPr/>
        </p:nvPicPr>
        <p:blipFill>
          <a:blip r:embed="rId2" cstate="print"/>
          <a:srcRect/>
          <a:stretch>
            <a:fillRect/>
          </a:stretch>
        </p:blipFill>
        <p:spPr bwMode="auto">
          <a:xfrm>
            <a:off x="914400" y="1524000"/>
            <a:ext cx="7391400" cy="1295400"/>
          </a:xfrm>
          <a:prstGeom prst="rect">
            <a:avLst/>
          </a:prstGeom>
          <a:noFill/>
          <a:ln w="9525">
            <a:noFill/>
            <a:miter lim="800000"/>
            <a:headEnd/>
            <a:tailEnd/>
          </a:ln>
          <a:effectLst/>
        </p:spPr>
      </p:pic>
      <p:sp>
        <p:nvSpPr>
          <p:cNvPr id="13" name="Rectangle 12"/>
          <p:cNvSpPr/>
          <p:nvPr/>
        </p:nvSpPr>
        <p:spPr>
          <a:xfrm>
            <a:off x="533400" y="2819400"/>
            <a:ext cx="8077200" cy="615553"/>
          </a:xfrm>
          <a:prstGeom prst="rect">
            <a:avLst/>
          </a:prstGeom>
        </p:spPr>
        <p:txBody>
          <a:bodyPr wrap="square">
            <a:spAutoFit/>
          </a:bodyPr>
          <a:lstStyle/>
          <a:p>
            <a:pPr>
              <a:buFont typeface="Wingdings" pitchFamily="2" charset="2"/>
              <a:buChar char="v"/>
            </a:pPr>
            <a:r>
              <a:rPr lang="en-US" smtClean="0">
                <a:solidFill>
                  <a:srgbClr val="333333"/>
                </a:solidFill>
              </a:rPr>
              <a:t> </a:t>
            </a:r>
            <a:r>
              <a:rPr lang="vi-VN" sz="1600" smtClean="0">
                <a:solidFill>
                  <a:srgbClr val="333333"/>
                </a:solidFill>
              </a:rPr>
              <a:t>Với bảng dữ liệu trên, ta biết thêm được quantum time=4. Như vậy, để tính toán thuận tiện, ta cũng tiếp tục sử dụng giản đồ Gantt:</a:t>
            </a:r>
            <a:endParaRPr lang="en-US">
              <a:solidFill>
                <a:srgbClr val="333333"/>
              </a:solidFill>
            </a:endParaRPr>
          </a:p>
        </p:txBody>
      </p:sp>
      <p:pic>
        <p:nvPicPr>
          <p:cNvPr id="39939" name="Picture 3"/>
          <p:cNvPicPr>
            <a:picLocks noChangeAspect="1" noChangeArrowheads="1"/>
          </p:cNvPicPr>
          <p:nvPr/>
        </p:nvPicPr>
        <p:blipFill>
          <a:blip r:embed="rId3" cstate="print"/>
          <a:srcRect/>
          <a:stretch>
            <a:fillRect/>
          </a:stretch>
        </p:blipFill>
        <p:spPr bwMode="auto">
          <a:xfrm>
            <a:off x="1371600" y="3352800"/>
            <a:ext cx="5686425" cy="685800"/>
          </a:xfrm>
          <a:prstGeom prst="rect">
            <a:avLst/>
          </a:prstGeom>
          <a:noFill/>
          <a:ln w="9525">
            <a:noFill/>
            <a:miter lim="800000"/>
            <a:headEnd/>
            <a:tailEnd/>
          </a:ln>
          <a:effectLst/>
        </p:spPr>
      </p:pic>
    </p:spTree>
    <p:extLst>
      <p:ext uri="{BB962C8B-B14F-4D97-AF65-F5344CB8AC3E}">
        <p14:creationId xmlns="" xmlns:p14="http://schemas.microsoft.com/office/powerpoint/2010/main" val="948872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28600"/>
            <a:ext cx="86868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 3. </a:t>
            </a:r>
            <a:r>
              <a:rPr lang="de-DE" sz="2800" smtClean="0">
                <a:solidFill>
                  <a:srgbClr val="004A82"/>
                </a:solidFill>
                <a:latin typeface="Times New Roman" pitchFamily="18" charset="0"/>
                <a:cs typeface="Times New Roman" pitchFamily="18" charset="0"/>
              </a:rPr>
              <a:t>Hệ điều hành thời gian thực</a:t>
            </a:r>
            <a:endParaRPr lang="en-US" sz="2800">
              <a:cs typeface="Arial"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17</a:t>
            </a:fld>
            <a:endParaRPr lang="en-US"/>
          </a:p>
        </p:txBody>
      </p:sp>
      <p:sp>
        <p:nvSpPr>
          <p:cNvPr id="1026"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4"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6" name="AutoShape 4"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8" name="AutoShape 6"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11" name="Rectangle 10"/>
          <p:cNvSpPr/>
          <p:nvPr/>
        </p:nvSpPr>
        <p:spPr>
          <a:xfrm>
            <a:off x="533400" y="1143000"/>
            <a:ext cx="8077200" cy="5262979"/>
          </a:xfrm>
          <a:prstGeom prst="rect">
            <a:avLst/>
          </a:prstGeom>
        </p:spPr>
        <p:txBody>
          <a:bodyPr wrap="square">
            <a:spAutoFit/>
          </a:bodyPr>
          <a:lstStyle/>
          <a:p>
            <a:r>
              <a:rPr lang="en-US" sz="2800" b="1" u="sng" smtClean="0">
                <a:solidFill>
                  <a:srgbClr val="333333"/>
                </a:solidFill>
                <a:latin typeface="Times New Roman" pitchFamily="18" charset="0"/>
                <a:cs typeface="Times New Roman" pitchFamily="18" charset="0"/>
              </a:rPr>
              <a:t>Bài tập:</a:t>
            </a:r>
          </a:p>
          <a:p>
            <a:endParaRPr lang="en-US" sz="2800" b="1" u="sng" smtClean="0">
              <a:solidFill>
                <a:srgbClr val="333333"/>
              </a:solidFill>
              <a:latin typeface="Times New Roman" pitchFamily="18" charset="0"/>
              <a:cs typeface="Times New Roman" pitchFamily="18" charset="0"/>
            </a:endParaRPr>
          </a:p>
          <a:p>
            <a:r>
              <a:rPr lang="vi-VN" sz="2000" smtClean="0">
                <a:solidFill>
                  <a:srgbClr val="333333"/>
                </a:solidFill>
                <a:latin typeface="Times New Roman" pitchFamily="18" charset="0"/>
                <a:cs typeface="Times New Roman" pitchFamily="18" charset="0"/>
              </a:rPr>
              <a:t>Hãy</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cho</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biết</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kết</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quả</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điều</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phối, tính</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thời</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gian</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chờ</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trung</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bình</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và</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thời</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gian</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hoàn</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thành</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trung</a:t>
            </a:r>
            <a:r>
              <a:rPr lang="en-US" sz="2000" smtClean="0">
                <a:solidFill>
                  <a:srgbClr val="333333"/>
                </a:solidFill>
                <a:latin typeface="Times New Roman" pitchFamily="18" charset="0"/>
                <a:cs typeface="Times New Roman" pitchFamily="18" charset="0"/>
              </a:rPr>
              <a:t> b</a:t>
            </a:r>
            <a:r>
              <a:rPr lang="vi-VN" sz="2000" smtClean="0">
                <a:solidFill>
                  <a:srgbClr val="333333"/>
                </a:solidFill>
                <a:latin typeface="Times New Roman" pitchFamily="18" charset="0"/>
                <a:cs typeface="Times New Roman" pitchFamily="18" charset="0"/>
              </a:rPr>
              <a:t>bình</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của</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các</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tiến</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trình</a:t>
            </a:r>
            <a:r>
              <a:rPr lang="en-US" sz="2000" smtClean="0">
                <a:solidFill>
                  <a:srgbClr val="333333"/>
                </a:solidFill>
                <a:latin typeface="Times New Roman" pitchFamily="18" charset="0"/>
                <a:cs typeface="Times New Roman" pitchFamily="18" charset="0"/>
              </a:rPr>
              <a:t>/công việc </a:t>
            </a:r>
            <a:r>
              <a:rPr lang="vi-VN" sz="2000" smtClean="0">
                <a:solidFill>
                  <a:srgbClr val="333333"/>
                </a:solidFill>
                <a:latin typeface="Times New Roman" pitchFamily="18" charset="0"/>
                <a:cs typeface="Times New Roman" pitchFamily="18" charset="0"/>
              </a:rPr>
              <a:t>sau</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theo</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chiến</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lược</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điều</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phối</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R</a:t>
            </a:r>
            <a:r>
              <a:rPr lang="en-US" sz="2000" smtClean="0">
                <a:solidFill>
                  <a:srgbClr val="333333"/>
                </a:solidFill>
                <a:latin typeface="Times New Roman" pitchFamily="18" charset="0"/>
                <a:cs typeface="Times New Roman" pitchFamily="18" charset="0"/>
              </a:rPr>
              <a:t>ound </a:t>
            </a:r>
            <a:r>
              <a:rPr lang="vi-VN" sz="2000" smtClean="0">
                <a:solidFill>
                  <a:srgbClr val="333333"/>
                </a:solidFill>
                <a:latin typeface="Times New Roman" pitchFamily="18" charset="0"/>
                <a:cs typeface="Times New Roman" pitchFamily="18" charset="0"/>
              </a:rPr>
              <a:t>R</a:t>
            </a:r>
            <a:r>
              <a:rPr lang="en-US" sz="2000" smtClean="0">
                <a:solidFill>
                  <a:srgbClr val="333333"/>
                </a:solidFill>
                <a:latin typeface="Times New Roman" pitchFamily="18" charset="0"/>
                <a:cs typeface="Times New Roman" pitchFamily="18" charset="0"/>
              </a:rPr>
              <a:t>obin</a:t>
            </a:r>
            <a:r>
              <a:rPr lang="vi-VN" sz="2000" smtClean="0">
                <a:solidFill>
                  <a:srgbClr val="333333"/>
                </a:solidFill>
                <a:latin typeface="Times New Roman" pitchFamily="18" charset="0"/>
                <a:cs typeface="Times New Roman" pitchFamily="18" charset="0"/>
              </a:rPr>
              <a:t> với</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thời</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lượng</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quantum = 4</a:t>
            </a:r>
            <a:r>
              <a:rPr lang="en-US" sz="2000" smtClean="0">
                <a:solidFill>
                  <a:srgbClr val="333333"/>
                </a:solidFill>
                <a:latin typeface="Times New Roman" pitchFamily="18" charset="0"/>
                <a:cs typeface="Times New Roman" pitchFamily="18" charset="0"/>
              </a:rPr>
              <a:t>.</a:t>
            </a:r>
          </a:p>
          <a:p>
            <a:pPr algn="ctr"/>
            <a:endParaRPr lang="en-US" sz="2000" smtClean="0">
              <a:solidFill>
                <a:srgbClr val="333333"/>
              </a:solidFill>
              <a:latin typeface="Times New Roman" pitchFamily="18" charset="0"/>
              <a:cs typeface="Times New Roman" pitchFamily="18" charset="0"/>
            </a:endParaRPr>
          </a:p>
          <a:p>
            <a:endParaRPr lang="en-US" sz="2000" smtClean="0">
              <a:solidFill>
                <a:srgbClr val="333333"/>
              </a:solidFill>
              <a:latin typeface="Times New Roman" pitchFamily="18" charset="0"/>
              <a:cs typeface="Times New Roman" pitchFamily="18" charset="0"/>
            </a:endParaRPr>
          </a:p>
          <a:p>
            <a:r>
              <a:rPr lang="en-US" sz="2000" smtClean="0">
                <a:solidFill>
                  <a:srgbClr val="333333"/>
                </a:solidFill>
                <a:latin typeface="Times New Roman" pitchFamily="18" charset="0"/>
                <a:cs typeface="Times New Roman" pitchFamily="18" charset="0"/>
              </a:rPr>
              <a:t> </a:t>
            </a:r>
          </a:p>
          <a:p>
            <a:endParaRPr lang="en-US" sz="2000" smtClean="0">
              <a:solidFill>
                <a:srgbClr val="333333"/>
              </a:solidFill>
              <a:latin typeface="Times New Roman" pitchFamily="18" charset="0"/>
              <a:cs typeface="Times New Roman" pitchFamily="18" charset="0"/>
            </a:endParaRPr>
          </a:p>
          <a:p>
            <a:endParaRPr lang="en-US" sz="2000" smtClean="0">
              <a:solidFill>
                <a:srgbClr val="333333"/>
              </a:solidFill>
              <a:latin typeface="Times New Roman" pitchFamily="18" charset="0"/>
              <a:cs typeface="Times New Roman" pitchFamily="18" charset="0"/>
            </a:endParaRPr>
          </a:p>
          <a:p>
            <a:endParaRPr lang="en-US" sz="2000" smtClean="0">
              <a:solidFill>
                <a:srgbClr val="333333"/>
              </a:solidFill>
              <a:latin typeface="Times New Roman" pitchFamily="18" charset="0"/>
              <a:cs typeface="Times New Roman" pitchFamily="18" charset="0"/>
            </a:endParaRPr>
          </a:p>
          <a:p>
            <a:endParaRPr lang="en-US" sz="2000" smtClean="0">
              <a:solidFill>
                <a:srgbClr val="333333"/>
              </a:solidFill>
              <a:latin typeface="Times New Roman" pitchFamily="18" charset="0"/>
              <a:cs typeface="Times New Roman" pitchFamily="18" charset="0"/>
            </a:endParaRPr>
          </a:p>
          <a:p>
            <a:r>
              <a:rPr lang="vi-VN" sz="2000" smtClean="0">
                <a:solidFill>
                  <a:srgbClr val="333333"/>
                </a:solidFill>
                <a:latin typeface="Times New Roman" pitchFamily="18" charset="0"/>
                <a:cs typeface="Times New Roman" pitchFamily="18" charset="0"/>
              </a:rPr>
              <a:t>Gợi</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ý: RR (Round Robin –</a:t>
            </a:r>
            <a:r>
              <a:rPr lang="en-US" sz="2000" smtClean="0">
                <a:solidFill>
                  <a:srgbClr val="333333"/>
                </a:solidFill>
                <a:latin typeface="Times New Roman" pitchFamily="18" charset="0"/>
                <a:cs typeface="Times New Roman" pitchFamily="18" charset="0"/>
              </a:rPr>
              <a:t> x</a:t>
            </a:r>
            <a:r>
              <a:rPr lang="vi-VN" sz="2000" smtClean="0">
                <a:solidFill>
                  <a:srgbClr val="333333"/>
                </a:solidFill>
                <a:latin typeface="Times New Roman" pitchFamily="18" charset="0"/>
                <a:cs typeface="Times New Roman" pitchFamily="18" charset="0"/>
              </a:rPr>
              <a:t>oay</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vòng)</a:t>
            </a:r>
            <a:endParaRPr lang="en-US" sz="2000" smtClean="0">
              <a:solidFill>
                <a:srgbClr val="333333"/>
              </a:solidFill>
              <a:latin typeface="Times New Roman" pitchFamily="18" charset="0"/>
              <a:cs typeface="Times New Roman" pitchFamily="18" charset="0"/>
            </a:endParaRPr>
          </a:p>
          <a:p>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Tiến</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trình</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đến</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trước</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được</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xử</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lý</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trước</a:t>
            </a:r>
            <a:endParaRPr lang="en-US" sz="2000" smtClean="0">
              <a:solidFill>
                <a:srgbClr val="333333"/>
              </a:solidFill>
              <a:latin typeface="Times New Roman" pitchFamily="18" charset="0"/>
              <a:cs typeface="Times New Roman" pitchFamily="18" charset="0"/>
            </a:endParaRPr>
          </a:p>
          <a:p>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Mỗi</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tiến</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trình</a:t>
            </a:r>
            <a:r>
              <a:rPr lang="en-US" sz="2000" smtClean="0">
                <a:solidFill>
                  <a:srgbClr val="333333"/>
                </a:solidFill>
                <a:latin typeface="Times New Roman" pitchFamily="18" charset="0"/>
                <a:cs typeface="Times New Roman" pitchFamily="18" charset="0"/>
              </a:rPr>
              <a:t> thực hiện</a:t>
            </a:r>
            <a:r>
              <a:rPr lang="vi-VN" sz="2000" smtClean="0">
                <a:solidFill>
                  <a:srgbClr val="333333"/>
                </a:solidFill>
                <a:latin typeface="Times New Roman" pitchFamily="18" charset="0"/>
                <a:cs typeface="Times New Roman" pitchFamily="18" charset="0"/>
              </a:rPr>
              <a:t> trong</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thời</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gian</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tối</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đa</a:t>
            </a:r>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quantum</a:t>
            </a:r>
            <a:endParaRPr lang="en-US" sz="2000" smtClean="0">
              <a:solidFill>
                <a:srgbClr val="333333"/>
              </a:solidFill>
              <a:latin typeface="Times New Roman" pitchFamily="18" charset="0"/>
              <a:cs typeface="Times New Roman" pitchFamily="18" charset="0"/>
            </a:endParaRPr>
          </a:p>
          <a:p>
            <a:r>
              <a:rPr lang="en-US" sz="2000" smtClean="0">
                <a:solidFill>
                  <a:srgbClr val="333333"/>
                </a:solidFill>
                <a:latin typeface="Times New Roman" pitchFamily="18" charset="0"/>
                <a:cs typeface="Times New Roman" pitchFamily="18" charset="0"/>
              </a:rPr>
              <a:t>	</a:t>
            </a:r>
            <a:r>
              <a:rPr lang="vi-VN" sz="2000" smtClean="0">
                <a:solidFill>
                  <a:srgbClr val="333333"/>
                </a:solidFill>
                <a:latin typeface="Times New Roman" pitchFamily="18" charset="0"/>
                <a:cs typeface="Times New Roman" pitchFamily="18" charset="0"/>
              </a:rPr>
              <a:t>•</a:t>
            </a:r>
            <a:r>
              <a:rPr lang="en-US" sz="2000" smtClean="0">
                <a:solidFill>
                  <a:srgbClr val="333333"/>
                </a:solidFill>
                <a:latin typeface="Times New Roman" pitchFamily="18" charset="0"/>
                <a:cs typeface="Times New Roman" pitchFamily="18" charset="0"/>
              </a:rPr>
              <a:t> Không có độ ưu tiên</a:t>
            </a:r>
            <a:endParaRPr lang="vi-VN" sz="2000">
              <a:solidFill>
                <a:srgbClr val="333333"/>
              </a:solidFill>
              <a:latin typeface="Times New Roman" pitchFamily="18" charset="0"/>
              <a:cs typeface="Times New Roman" pitchFamily="18" charset="0"/>
            </a:endParaRPr>
          </a:p>
        </p:txBody>
      </p:sp>
      <p:graphicFrame>
        <p:nvGraphicFramePr>
          <p:cNvPr id="13" name="Table 12"/>
          <p:cNvGraphicFramePr>
            <a:graphicFrameLocks noGrp="1"/>
          </p:cNvGraphicFramePr>
          <p:nvPr/>
        </p:nvGraphicFramePr>
        <p:xfrm>
          <a:off x="1524000" y="3124200"/>
          <a:ext cx="6096000" cy="1854200"/>
        </p:xfrm>
        <a:graphic>
          <a:graphicData uri="http://schemas.openxmlformats.org/drawingml/2006/table">
            <a:tbl>
              <a:tblPr firstRow="1" bandRow="1">
                <a:tableStyleId>{5C22544A-7EE6-4342-B048-85BDC9FD1C3A}</a:tableStyleId>
              </a:tblPr>
              <a:tblGrid>
                <a:gridCol w="3048000"/>
                <a:gridCol w="3048000"/>
              </a:tblGrid>
              <a:tr h="370840">
                <a:tc>
                  <a:txBody>
                    <a:bodyPr/>
                    <a:lstStyle/>
                    <a:p>
                      <a:pPr algn="ctr"/>
                      <a:r>
                        <a:rPr lang="vi-VN" sz="1800" smtClean="0">
                          <a:solidFill>
                            <a:srgbClr val="333333"/>
                          </a:solidFill>
                          <a:latin typeface="Times New Roman" pitchFamily="18" charset="0"/>
                          <a:cs typeface="Times New Roman" pitchFamily="18" charset="0"/>
                        </a:rPr>
                        <a:t>Tiến</a:t>
                      </a:r>
                      <a:r>
                        <a:rPr lang="en-US" sz="1800" smtClean="0">
                          <a:solidFill>
                            <a:srgbClr val="333333"/>
                          </a:solidFill>
                          <a:latin typeface="Times New Roman" pitchFamily="18" charset="0"/>
                          <a:cs typeface="Times New Roman" pitchFamily="18" charset="0"/>
                        </a:rPr>
                        <a:t> </a:t>
                      </a:r>
                      <a:r>
                        <a:rPr lang="vi-VN" sz="1800" smtClean="0">
                          <a:solidFill>
                            <a:srgbClr val="333333"/>
                          </a:solidFill>
                          <a:latin typeface="Times New Roman" pitchFamily="18" charset="0"/>
                          <a:cs typeface="Times New Roman" pitchFamily="18" charset="0"/>
                        </a:rPr>
                        <a:t>trình</a:t>
                      </a:r>
                      <a:endParaRPr lang="en-US"/>
                    </a:p>
                  </a:txBody>
                  <a:tcPr/>
                </a:tc>
                <a:tc>
                  <a:txBody>
                    <a:bodyPr/>
                    <a:lstStyle/>
                    <a:p>
                      <a:pPr algn="ctr"/>
                      <a:r>
                        <a:rPr lang="vi-VN" sz="1800" smtClean="0">
                          <a:solidFill>
                            <a:srgbClr val="333333"/>
                          </a:solidFill>
                          <a:latin typeface="Times New Roman" pitchFamily="18" charset="0"/>
                          <a:cs typeface="Times New Roman" pitchFamily="18" charset="0"/>
                        </a:rPr>
                        <a:t>Thời</a:t>
                      </a:r>
                      <a:r>
                        <a:rPr lang="en-US" sz="1800" smtClean="0">
                          <a:solidFill>
                            <a:srgbClr val="333333"/>
                          </a:solidFill>
                          <a:latin typeface="Times New Roman" pitchFamily="18" charset="0"/>
                          <a:cs typeface="Times New Roman" pitchFamily="18" charset="0"/>
                        </a:rPr>
                        <a:t> </a:t>
                      </a:r>
                      <a:r>
                        <a:rPr lang="vi-VN" sz="1800" smtClean="0">
                          <a:solidFill>
                            <a:srgbClr val="333333"/>
                          </a:solidFill>
                          <a:latin typeface="Times New Roman" pitchFamily="18" charset="0"/>
                          <a:cs typeface="Times New Roman" pitchFamily="18" charset="0"/>
                        </a:rPr>
                        <a:t>gian</a:t>
                      </a:r>
                      <a:r>
                        <a:rPr lang="en-US" sz="1800" smtClean="0">
                          <a:solidFill>
                            <a:srgbClr val="333333"/>
                          </a:solidFill>
                          <a:latin typeface="Times New Roman" pitchFamily="18" charset="0"/>
                          <a:cs typeface="Times New Roman" pitchFamily="18" charset="0"/>
                        </a:rPr>
                        <a:t> </a:t>
                      </a:r>
                      <a:r>
                        <a:rPr lang="vi-VN" sz="1800" smtClean="0">
                          <a:solidFill>
                            <a:srgbClr val="333333"/>
                          </a:solidFill>
                          <a:latin typeface="Times New Roman" pitchFamily="18" charset="0"/>
                          <a:cs typeface="Times New Roman" pitchFamily="18" charset="0"/>
                        </a:rPr>
                        <a:t>xử</a:t>
                      </a:r>
                      <a:r>
                        <a:rPr lang="en-US" sz="1800" smtClean="0">
                          <a:solidFill>
                            <a:srgbClr val="333333"/>
                          </a:solidFill>
                          <a:latin typeface="Times New Roman" pitchFamily="18" charset="0"/>
                          <a:cs typeface="Times New Roman" pitchFamily="18" charset="0"/>
                        </a:rPr>
                        <a:t> </a:t>
                      </a:r>
                      <a:r>
                        <a:rPr lang="vi-VN" sz="1800" smtClean="0">
                          <a:solidFill>
                            <a:srgbClr val="333333"/>
                          </a:solidFill>
                          <a:latin typeface="Times New Roman" pitchFamily="18" charset="0"/>
                          <a:cs typeface="Times New Roman" pitchFamily="18" charset="0"/>
                        </a:rPr>
                        <a:t>lý</a:t>
                      </a:r>
                      <a:endParaRPr lang="en-US"/>
                    </a:p>
                  </a:txBody>
                  <a:tcPr/>
                </a:tc>
              </a:tr>
              <a:tr h="370840">
                <a:tc>
                  <a:txBody>
                    <a:bodyPr/>
                    <a:lstStyle/>
                    <a:p>
                      <a:pPr algn="ctr"/>
                      <a:r>
                        <a:rPr lang="vi-VN" sz="1800" smtClean="0">
                          <a:solidFill>
                            <a:srgbClr val="333333"/>
                          </a:solidFill>
                          <a:latin typeface="Times New Roman" pitchFamily="18" charset="0"/>
                          <a:cs typeface="Times New Roman" pitchFamily="18" charset="0"/>
                        </a:rPr>
                        <a:t>P1</a:t>
                      </a:r>
                      <a:endParaRPr lang="en-US"/>
                    </a:p>
                  </a:txBody>
                  <a:tcPr/>
                </a:tc>
                <a:tc>
                  <a:txBody>
                    <a:bodyPr/>
                    <a:lstStyle/>
                    <a:p>
                      <a:pPr algn="ctr"/>
                      <a:r>
                        <a:rPr lang="vi-VN" sz="1800" smtClean="0">
                          <a:solidFill>
                            <a:srgbClr val="333333"/>
                          </a:solidFill>
                          <a:latin typeface="Times New Roman" pitchFamily="18" charset="0"/>
                          <a:cs typeface="Times New Roman" pitchFamily="18" charset="0"/>
                        </a:rPr>
                        <a:t>13</a:t>
                      </a:r>
                      <a:endParaRPr lang="en-US"/>
                    </a:p>
                  </a:txBody>
                  <a:tcPr/>
                </a:tc>
              </a:tr>
              <a:tr h="370840">
                <a:tc>
                  <a:txBody>
                    <a:bodyPr/>
                    <a:lstStyle/>
                    <a:p>
                      <a:pPr algn="ctr"/>
                      <a:r>
                        <a:rPr lang="vi-VN" sz="1800" smtClean="0">
                          <a:solidFill>
                            <a:srgbClr val="333333"/>
                          </a:solidFill>
                          <a:latin typeface="Times New Roman" pitchFamily="18" charset="0"/>
                          <a:cs typeface="Times New Roman" pitchFamily="18" charset="0"/>
                        </a:rPr>
                        <a:t>P2</a:t>
                      </a:r>
                      <a:endParaRPr lang="en-US"/>
                    </a:p>
                  </a:txBody>
                  <a:tcPr/>
                </a:tc>
                <a:tc>
                  <a:txBody>
                    <a:bodyPr/>
                    <a:lstStyle/>
                    <a:p>
                      <a:pPr algn="ctr"/>
                      <a:r>
                        <a:rPr lang="en-US" smtClean="0">
                          <a:solidFill>
                            <a:srgbClr val="333333"/>
                          </a:solidFill>
                        </a:rPr>
                        <a:t>8</a:t>
                      </a:r>
                      <a:endParaRPr lang="en-US">
                        <a:solidFill>
                          <a:srgbClr val="333333"/>
                        </a:solidFill>
                      </a:endParaRPr>
                    </a:p>
                  </a:txBody>
                  <a:tcPr/>
                </a:tc>
              </a:tr>
              <a:tr h="370840">
                <a:tc>
                  <a:txBody>
                    <a:bodyPr/>
                    <a:lstStyle/>
                    <a:p>
                      <a:pPr algn="ctr"/>
                      <a:r>
                        <a:rPr lang="vi-VN" sz="1800" smtClean="0">
                          <a:solidFill>
                            <a:srgbClr val="333333"/>
                          </a:solidFill>
                          <a:latin typeface="Times New Roman" pitchFamily="18" charset="0"/>
                          <a:cs typeface="Times New Roman" pitchFamily="18" charset="0"/>
                        </a:rPr>
                        <a:t>P3</a:t>
                      </a:r>
                      <a:endParaRPr lang="en-US"/>
                    </a:p>
                  </a:txBody>
                  <a:tcPr/>
                </a:tc>
                <a:tc>
                  <a:txBody>
                    <a:bodyPr/>
                    <a:lstStyle/>
                    <a:p>
                      <a:pPr algn="ctr"/>
                      <a:r>
                        <a:rPr lang="en-US" smtClean="0">
                          <a:solidFill>
                            <a:srgbClr val="333333"/>
                          </a:solidFill>
                        </a:rPr>
                        <a:t>3</a:t>
                      </a:r>
                      <a:endParaRPr lang="en-US">
                        <a:solidFill>
                          <a:srgbClr val="333333"/>
                        </a:solidFill>
                      </a:endParaRPr>
                    </a:p>
                  </a:txBody>
                  <a:tcPr/>
                </a:tc>
              </a:tr>
              <a:tr h="370840">
                <a:tc>
                  <a:txBody>
                    <a:bodyPr/>
                    <a:lstStyle/>
                    <a:p>
                      <a:pPr algn="ctr"/>
                      <a:r>
                        <a:rPr lang="vi-VN" sz="1800" smtClean="0">
                          <a:solidFill>
                            <a:srgbClr val="333333"/>
                          </a:solidFill>
                          <a:latin typeface="Times New Roman" pitchFamily="18" charset="0"/>
                          <a:cs typeface="Times New Roman" pitchFamily="18" charset="0"/>
                        </a:rPr>
                        <a:t>P4</a:t>
                      </a:r>
                      <a:endParaRPr lang="en-US"/>
                    </a:p>
                  </a:txBody>
                  <a:tcPr/>
                </a:tc>
                <a:tc>
                  <a:txBody>
                    <a:bodyPr/>
                    <a:lstStyle/>
                    <a:p>
                      <a:pPr algn="ctr"/>
                      <a:r>
                        <a:rPr lang="vi-VN" sz="1800" smtClean="0">
                          <a:solidFill>
                            <a:srgbClr val="333333"/>
                          </a:solidFill>
                          <a:latin typeface="Times New Roman" pitchFamily="18" charset="0"/>
                          <a:cs typeface="Times New Roman" pitchFamily="18" charset="0"/>
                        </a:rPr>
                        <a:t>5</a:t>
                      </a:r>
                      <a:endParaRPr lang="en-US">
                        <a:solidFill>
                          <a:srgbClr val="333333"/>
                        </a:solidFill>
                      </a:endParaRPr>
                    </a:p>
                  </a:txBody>
                  <a:tcPr/>
                </a:tc>
              </a:tr>
            </a:tbl>
          </a:graphicData>
        </a:graphic>
      </p:graphicFrame>
    </p:spTree>
    <p:extLst>
      <p:ext uri="{BB962C8B-B14F-4D97-AF65-F5344CB8AC3E}">
        <p14:creationId xmlns="" xmlns:p14="http://schemas.microsoft.com/office/powerpoint/2010/main" val="948872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304800"/>
            <a:ext cx="8686800" cy="868363"/>
          </a:xfrm>
        </p:spPr>
        <p:txBody>
          <a:bodyPr/>
          <a:lstStyle/>
          <a:p>
            <a:pPr marL="457200" indent="-457200">
              <a:spcBef>
                <a:spcPct val="50000"/>
              </a:spcBef>
            </a:pPr>
            <a:r>
              <a:rPr lang="en-US" sz="2800">
                <a:cs typeface="Arial" charset="0"/>
              </a:rPr>
              <a:t>C2: Hệ điều hành trên các hệ thống nhúng </a:t>
            </a:r>
            <a:r>
              <a:rPr lang="en-US" sz="2800" smtClean="0">
                <a:cs typeface="Arial" charset="0"/>
              </a:rPr>
              <a:t/>
            </a:r>
            <a:br>
              <a:rPr lang="en-US" sz="2800" smtClean="0">
                <a:cs typeface="Arial" charset="0"/>
              </a:rPr>
            </a:br>
            <a:r>
              <a:rPr lang="en-US" sz="2800" smtClean="0">
                <a:solidFill>
                  <a:srgbClr val="004A82"/>
                </a:solidFill>
                <a:latin typeface="Times New Roman" pitchFamily="18" charset="0"/>
                <a:cs typeface="Times New Roman" pitchFamily="18" charset="0"/>
              </a:rPr>
              <a:t> 3. </a:t>
            </a:r>
            <a:r>
              <a:rPr lang="de-DE" sz="2800" smtClean="0">
                <a:solidFill>
                  <a:srgbClr val="004A82"/>
                </a:solidFill>
                <a:latin typeface="Times New Roman" pitchFamily="18" charset="0"/>
                <a:cs typeface="Times New Roman" pitchFamily="18" charset="0"/>
              </a:rPr>
              <a:t>Hệ điều hành thời gian thực</a:t>
            </a:r>
            <a:endParaRPr lang="en-US" sz="2800">
              <a:cs typeface="Arial" charset="0"/>
            </a:endParaRPr>
          </a:p>
        </p:txBody>
      </p:sp>
      <p:sp>
        <p:nvSpPr>
          <p:cNvPr id="2" name="Footer Placeholder 1"/>
          <p:cNvSpPr>
            <a:spLocks noGrp="1"/>
          </p:cNvSpPr>
          <p:nvPr>
            <p:ph type="ftr" sz="quarter" idx="11"/>
          </p:nvPr>
        </p:nvSpPr>
        <p:spPr/>
        <p:txBody>
          <a:bodyPr/>
          <a:lstStyle/>
          <a:p>
            <a:r>
              <a:rPr lang="en-US" smtClean="0"/>
              <a:t>GV: Trần Việt Khánh</a:t>
            </a:r>
            <a:endParaRPr lang="en-US"/>
          </a:p>
        </p:txBody>
      </p:sp>
      <p:sp>
        <p:nvSpPr>
          <p:cNvPr id="3" name="Slide Number Placeholder 2"/>
          <p:cNvSpPr>
            <a:spLocks noGrp="1"/>
          </p:cNvSpPr>
          <p:nvPr>
            <p:ph type="sldNum" sz="quarter" idx="12"/>
          </p:nvPr>
        </p:nvSpPr>
        <p:spPr/>
        <p:txBody>
          <a:bodyPr/>
          <a:lstStyle/>
          <a:p>
            <a:fld id="{6000D101-AD16-4FBD-8EDD-A12EE12F67D8}" type="slidenum">
              <a:rPr lang="en-US" smtClean="0"/>
              <a:pPr/>
              <a:t>18</a:t>
            </a:fld>
            <a:endParaRPr lang="en-US"/>
          </a:p>
        </p:txBody>
      </p:sp>
      <p:sp>
        <p:nvSpPr>
          <p:cNvPr id="1026"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4" name="AutoShape 2"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6" name="AutoShape 4"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3078" name="AutoShape 6" descr="Hệ điều hành cho các hệ thống nhúng (HĐH thời gian thực) - VOER"/>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grpSp>
        <p:nvGrpSpPr>
          <p:cNvPr id="14" name="Group 13"/>
          <p:cNvGrpSpPr/>
          <p:nvPr/>
        </p:nvGrpSpPr>
        <p:grpSpPr>
          <a:xfrm>
            <a:off x="1727200" y="3695700"/>
            <a:ext cx="6866941" cy="952500"/>
            <a:chOff x="1727200" y="4035425"/>
            <a:chExt cx="6866941" cy="952500"/>
          </a:xfrm>
        </p:grpSpPr>
        <p:grpSp>
          <p:nvGrpSpPr>
            <p:cNvPr id="15" name="Group 13"/>
            <p:cNvGrpSpPr>
              <a:grpSpLocks/>
            </p:cNvGrpSpPr>
            <p:nvPr/>
          </p:nvGrpSpPr>
          <p:grpSpPr bwMode="auto">
            <a:xfrm>
              <a:off x="1927225" y="4035425"/>
              <a:ext cx="6666916" cy="688975"/>
              <a:chOff x="720" y="1392"/>
              <a:chExt cx="4058" cy="480"/>
            </a:xfrm>
          </p:grpSpPr>
          <p:sp>
            <p:nvSpPr>
              <p:cNvPr id="19" name="AutoShape 14"/>
              <p:cNvSpPr>
                <a:spLocks noChangeArrowheads="1"/>
              </p:cNvSpPr>
              <p:nvPr/>
            </p:nvSpPr>
            <p:spPr bwMode="gray">
              <a:xfrm>
                <a:off x="720" y="1392"/>
                <a:ext cx="4058" cy="480"/>
              </a:xfrm>
              <a:prstGeom prst="roundRect">
                <a:avLst>
                  <a:gd name="adj" fmla="val 17509"/>
                </a:avLst>
              </a:prstGeom>
              <a:gradFill rotWithShape="1">
                <a:gsLst>
                  <a:gs pos="0">
                    <a:schemeClr val="folHlink"/>
                  </a:gs>
                  <a:gs pos="50000">
                    <a:schemeClr val="folHlink">
                      <a:gamma/>
                      <a:shade val="92157"/>
                      <a:invGamma/>
                    </a:schemeClr>
                  </a:gs>
                  <a:gs pos="100000">
                    <a:schemeClr val="folHlink"/>
                  </a:gs>
                </a:gsLst>
                <a:lin ang="5400000" scaled="1"/>
              </a:gradFill>
              <a:ln w="9525">
                <a:noFill/>
                <a:round/>
                <a:headEnd/>
                <a:tailEnd/>
              </a:ln>
              <a:effectLst/>
            </p:spPr>
            <p:txBody>
              <a:bodyPr wrap="none" anchor="ctr"/>
              <a:lstStyle/>
              <a:p>
                <a:endParaRPr lang="en-US"/>
              </a:p>
            </p:txBody>
          </p:sp>
          <p:grpSp>
            <p:nvGrpSpPr>
              <p:cNvPr id="20" name="Group 15"/>
              <p:cNvGrpSpPr>
                <a:grpSpLocks/>
              </p:cNvGrpSpPr>
              <p:nvPr/>
            </p:nvGrpSpPr>
            <p:grpSpPr bwMode="auto">
              <a:xfrm>
                <a:off x="730" y="1407"/>
                <a:ext cx="4043" cy="444"/>
                <a:chOff x="744" y="1407"/>
                <a:chExt cx="3988" cy="444"/>
              </a:xfrm>
            </p:grpSpPr>
            <p:sp>
              <p:nvSpPr>
                <p:cNvPr id="21" name="AutoShape 16"/>
                <p:cNvSpPr>
                  <a:spLocks noChangeArrowheads="1"/>
                </p:cNvSpPr>
                <p:nvPr/>
              </p:nvSpPr>
              <p:spPr bwMode="gray">
                <a:xfrm>
                  <a:off x="744" y="1736"/>
                  <a:ext cx="3988" cy="115"/>
                </a:xfrm>
                <a:prstGeom prst="roundRect">
                  <a:avLst>
                    <a:gd name="adj" fmla="val 50000"/>
                  </a:avLst>
                </a:prstGeom>
                <a:gradFill rotWithShape="1">
                  <a:gsLst>
                    <a:gs pos="0">
                      <a:schemeClr val="folHlink">
                        <a:alpha val="0"/>
                      </a:schemeClr>
                    </a:gs>
                    <a:gs pos="100000">
                      <a:schemeClr val="folHlink">
                        <a:gamma/>
                        <a:tint val="0"/>
                        <a:invGamma/>
                      </a:schemeClr>
                    </a:gs>
                  </a:gsLst>
                  <a:lin ang="5400000" scaled="1"/>
                </a:gradFill>
                <a:ln w="9525">
                  <a:noFill/>
                  <a:round/>
                  <a:headEnd/>
                  <a:tailEnd/>
                </a:ln>
                <a:effectLst/>
              </p:spPr>
              <p:txBody>
                <a:bodyPr wrap="none" anchor="ctr"/>
                <a:lstStyle/>
                <a:p>
                  <a:endParaRPr lang="en-US"/>
                </a:p>
              </p:txBody>
            </p:sp>
            <p:sp>
              <p:nvSpPr>
                <p:cNvPr id="22" name="AutoShape 17"/>
                <p:cNvSpPr>
                  <a:spLocks noChangeArrowheads="1"/>
                </p:cNvSpPr>
                <p:nvPr/>
              </p:nvSpPr>
              <p:spPr bwMode="gray">
                <a:xfrm>
                  <a:off x="744" y="1407"/>
                  <a:ext cx="3988" cy="115"/>
                </a:xfrm>
                <a:prstGeom prst="roundRect">
                  <a:avLst>
                    <a:gd name="adj" fmla="val 50000"/>
                  </a:avLst>
                </a:prstGeom>
                <a:gradFill rotWithShape="1">
                  <a:gsLst>
                    <a:gs pos="0">
                      <a:schemeClr val="folHlink">
                        <a:gamma/>
                        <a:tint val="0"/>
                        <a:invGamma/>
                      </a:schemeClr>
                    </a:gs>
                    <a:gs pos="100000">
                      <a:schemeClr val="folHlink">
                        <a:alpha val="0"/>
                      </a:schemeClr>
                    </a:gs>
                  </a:gsLst>
                  <a:lin ang="5400000" scaled="1"/>
                </a:gradFill>
                <a:ln w="9525">
                  <a:noFill/>
                  <a:round/>
                  <a:headEnd/>
                  <a:tailEnd/>
                </a:ln>
                <a:effectLst/>
              </p:spPr>
              <p:txBody>
                <a:bodyPr wrap="none" anchor="ctr"/>
                <a:lstStyle/>
                <a:p>
                  <a:endParaRPr lang="en-US"/>
                </a:p>
              </p:txBody>
            </p:sp>
          </p:grpSp>
        </p:grpSp>
        <p:sp>
          <p:nvSpPr>
            <p:cNvPr id="16" name="Text Box 26"/>
            <p:cNvSpPr txBox="1">
              <a:spLocks noChangeArrowheads="1"/>
            </p:cNvSpPr>
            <p:nvPr/>
          </p:nvSpPr>
          <p:spPr bwMode="white">
            <a:xfrm>
              <a:off x="2405062" y="4130615"/>
              <a:ext cx="5672137" cy="400110"/>
            </a:xfrm>
            <a:prstGeom prst="rect">
              <a:avLst/>
            </a:prstGeom>
            <a:noFill/>
            <a:ln w="9525">
              <a:noFill/>
              <a:miter lim="800000"/>
              <a:headEnd/>
              <a:tailEnd/>
            </a:ln>
            <a:effectLst/>
          </p:spPr>
          <p:txBody>
            <a:bodyPr wrap="square">
              <a:spAutoFit/>
            </a:bodyPr>
            <a:lstStyle/>
            <a:p>
              <a:pPr marL="457200" indent="-457200">
                <a:spcBef>
                  <a:spcPct val="50000"/>
                </a:spcBef>
                <a:buClr>
                  <a:schemeClr val="tx1"/>
                </a:buClr>
              </a:pPr>
              <a:r>
                <a:rPr lang="en-US" sz="2000" b="1" smtClean="0">
                  <a:solidFill>
                    <a:srgbClr val="FFFFFF"/>
                  </a:solidFill>
                  <a:cs typeface="Arial" charset="0"/>
                </a:rPr>
                <a:t>Các hệ điều hành nhúng</a:t>
              </a:r>
              <a:endParaRPr lang="en-US" sz="2000" b="1">
                <a:solidFill>
                  <a:srgbClr val="FFFFFF"/>
                </a:solidFill>
                <a:cs typeface="Arial" charset="0"/>
              </a:endParaRPr>
            </a:p>
          </p:txBody>
        </p:sp>
        <p:pic>
          <p:nvPicPr>
            <p:cNvPr id="17" name="Picture 27" descr="1"/>
            <p:cNvPicPr>
              <a:picLocks noChangeAspect="1" noChangeArrowheads="1"/>
            </p:cNvPicPr>
            <p:nvPr/>
          </p:nvPicPr>
          <p:blipFill>
            <a:blip r:embed="rId2" cstate="print">
              <a:lum bright="-6000" contrast="24000"/>
            </a:blip>
            <a:srcRect l="42606" t="64474" r="19473"/>
            <a:stretch>
              <a:fillRect/>
            </a:stretch>
          </p:blipFill>
          <p:spPr bwMode="auto">
            <a:xfrm>
              <a:off x="1727200" y="4038600"/>
              <a:ext cx="792163" cy="949325"/>
            </a:xfrm>
            <a:prstGeom prst="rect">
              <a:avLst/>
            </a:prstGeom>
            <a:noFill/>
          </p:spPr>
        </p:pic>
        <p:sp>
          <p:nvSpPr>
            <p:cNvPr id="18" name="Text Box 31"/>
            <p:cNvSpPr txBox="1">
              <a:spLocks noChangeArrowheads="1"/>
            </p:cNvSpPr>
            <p:nvPr/>
          </p:nvSpPr>
          <p:spPr bwMode="white">
            <a:xfrm>
              <a:off x="2073275" y="4140200"/>
              <a:ext cx="381000" cy="457200"/>
            </a:xfrm>
            <a:prstGeom prst="rect">
              <a:avLst/>
            </a:prstGeom>
            <a:noFill/>
            <a:ln w="9525">
              <a:noFill/>
              <a:miter lim="800000"/>
              <a:headEnd/>
              <a:tailEnd/>
            </a:ln>
            <a:effectLst/>
          </p:spPr>
          <p:txBody>
            <a:bodyPr>
              <a:spAutoFit/>
            </a:bodyPr>
            <a:lstStyle/>
            <a:p>
              <a:pPr algn="ctr">
                <a:spcBef>
                  <a:spcPct val="50000"/>
                </a:spcBef>
              </a:pPr>
              <a:r>
                <a:rPr lang="en-US" sz="2400" b="1">
                  <a:solidFill>
                    <a:srgbClr val="FFFFFF"/>
                  </a:solidFill>
                  <a:cs typeface="Arial" charset="0"/>
                </a:rPr>
                <a:t>4</a:t>
              </a:r>
            </a:p>
          </p:txBody>
        </p:sp>
      </p:grpSp>
      <p:grpSp>
        <p:nvGrpSpPr>
          <p:cNvPr id="23" name="Group 22"/>
          <p:cNvGrpSpPr/>
          <p:nvPr/>
        </p:nvGrpSpPr>
        <p:grpSpPr>
          <a:xfrm>
            <a:off x="1752600" y="4495800"/>
            <a:ext cx="6849766" cy="949325"/>
            <a:chOff x="1752600" y="1447800"/>
            <a:chExt cx="6849766" cy="949325"/>
          </a:xfrm>
        </p:grpSpPr>
        <p:grpSp>
          <p:nvGrpSpPr>
            <p:cNvPr id="24" name="Group 63"/>
            <p:cNvGrpSpPr/>
            <p:nvPr/>
          </p:nvGrpSpPr>
          <p:grpSpPr>
            <a:xfrm>
              <a:off x="1752600" y="1447800"/>
              <a:ext cx="6849766" cy="949325"/>
              <a:chOff x="1752600" y="1447800"/>
              <a:chExt cx="6849766" cy="949325"/>
            </a:xfrm>
          </p:grpSpPr>
          <p:grpSp>
            <p:nvGrpSpPr>
              <p:cNvPr id="26" name="Group 45"/>
              <p:cNvGrpSpPr/>
              <p:nvPr/>
            </p:nvGrpSpPr>
            <p:grpSpPr>
              <a:xfrm>
                <a:off x="1927225" y="1449387"/>
                <a:ext cx="6675141" cy="688975"/>
                <a:chOff x="1927225" y="1449387"/>
                <a:chExt cx="6675141" cy="688975"/>
              </a:xfrm>
            </p:grpSpPr>
            <p:grpSp>
              <p:nvGrpSpPr>
                <p:cNvPr id="28" name="Group 18"/>
                <p:cNvGrpSpPr>
                  <a:grpSpLocks/>
                </p:cNvGrpSpPr>
                <p:nvPr/>
              </p:nvGrpSpPr>
              <p:grpSpPr bwMode="auto">
                <a:xfrm>
                  <a:off x="1927225" y="1449387"/>
                  <a:ext cx="6675141" cy="688975"/>
                  <a:chOff x="720" y="1392"/>
                  <a:chExt cx="4058" cy="480"/>
                </a:xfrm>
              </p:grpSpPr>
              <p:sp>
                <p:nvSpPr>
                  <p:cNvPr id="30" name="AutoShape 19"/>
                  <p:cNvSpPr>
                    <a:spLocks noChangeArrowheads="1"/>
                  </p:cNvSpPr>
                  <p:nvPr/>
                </p:nvSpPr>
                <p:spPr bwMode="gray">
                  <a:xfrm>
                    <a:off x="720" y="1392"/>
                    <a:ext cx="4058" cy="480"/>
                  </a:xfrm>
                  <a:prstGeom prst="roundRect">
                    <a:avLst>
                      <a:gd name="adj" fmla="val 17509"/>
                    </a:avLst>
                  </a:prstGeom>
                  <a:solidFill>
                    <a:schemeClr val="tx1">
                      <a:lumMod val="50000"/>
                    </a:schemeClr>
                  </a:solidFill>
                  <a:ln w="9525">
                    <a:noFill/>
                    <a:round/>
                    <a:headEnd/>
                    <a:tailEnd/>
                  </a:ln>
                  <a:effectLst/>
                </p:spPr>
                <p:txBody>
                  <a:bodyPr wrap="none" anchor="ctr"/>
                  <a:lstStyle/>
                  <a:p>
                    <a:endParaRPr lang="en-US"/>
                  </a:p>
                </p:txBody>
              </p:sp>
              <p:grpSp>
                <p:nvGrpSpPr>
                  <p:cNvPr id="31" name="Group 20"/>
                  <p:cNvGrpSpPr>
                    <a:grpSpLocks/>
                  </p:cNvGrpSpPr>
                  <p:nvPr/>
                </p:nvGrpSpPr>
                <p:grpSpPr bwMode="auto">
                  <a:xfrm>
                    <a:off x="730" y="1407"/>
                    <a:ext cx="4043" cy="444"/>
                    <a:chOff x="744" y="1407"/>
                    <a:chExt cx="3988" cy="444"/>
                  </a:xfrm>
                </p:grpSpPr>
                <p:sp>
                  <p:nvSpPr>
                    <p:cNvPr id="32" name="AutoShape 21"/>
                    <p:cNvSpPr>
                      <a:spLocks noChangeArrowheads="1"/>
                    </p:cNvSpPr>
                    <p:nvPr/>
                  </p:nvSpPr>
                  <p:spPr bwMode="gray">
                    <a:xfrm>
                      <a:off x="744" y="1736"/>
                      <a:ext cx="3988" cy="115"/>
                    </a:xfrm>
                    <a:prstGeom prst="roundRect">
                      <a:avLst>
                        <a:gd name="adj" fmla="val 50000"/>
                      </a:avLst>
                    </a:prstGeom>
                    <a:gradFill rotWithShape="1">
                      <a:gsLst>
                        <a:gs pos="0">
                          <a:schemeClr val="accent1">
                            <a:alpha val="0"/>
                          </a:schemeClr>
                        </a:gs>
                        <a:gs pos="100000">
                          <a:schemeClr val="accent1">
                            <a:gamma/>
                            <a:tint val="0"/>
                            <a:invGamma/>
                          </a:schemeClr>
                        </a:gs>
                      </a:gsLst>
                      <a:lin ang="5400000" scaled="1"/>
                    </a:gradFill>
                    <a:ln w="9525">
                      <a:noFill/>
                      <a:round/>
                      <a:headEnd/>
                      <a:tailEnd/>
                    </a:ln>
                    <a:effectLst/>
                  </p:spPr>
                  <p:txBody>
                    <a:bodyPr wrap="none" anchor="ctr"/>
                    <a:lstStyle/>
                    <a:p>
                      <a:endParaRPr lang="en-US"/>
                    </a:p>
                  </p:txBody>
                </p:sp>
                <p:sp>
                  <p:nvSpPr>
                    <p:cNvPr id="33" name="AutoShape 22"/>
                    <p:cNvSpPr>
                      <a:spLocks noChangeArrowheads="1"/>
                    </p:cNvSpPr>
                    <p:nvPr/>
                  </p:nvSpPr>
                  <p:spPr bwMode="gray">
                    <a:xfrm>
                      <a:off x="744" y="1407"/>
                      <a:ext cx="3988" cy="115"/>
                    </a:xfrm>
                    <a:prstGeom prst="roundRect">
                      <a:avLst>
                        <a:gd name="adj" fmla="val 50000"/>
                      </a:avLst>
                    </a:prstGeom>
                    <a:gradFill rotWithShape="1">
                      <a:gsLst>
                        <a:gs pos="0">
                          <a:schemeClr val="accent1">
                            <a:gamma/>
                            <a:tint val="0"/>
                            <a:invGamma/>
                          </a:schemeClr>
                        </a:gs>
                        <a:gs pos="100000">
                          <a:schemeClr val="accent1">
                            <a:alpha val="0"/>
                          </a:schemeClr>
                        </a:gs>
                      </a:gsLst>
                      <a:lin ang="5400000" scaled="1"/>
                    </a:gradFill>
                    <a:ln w="9525">
                      <a:noFill/>
                      <a:round/>
                      <a:headEnd/>
                      <a:tailEnd/>
                    </a:ln>
                    <a:effectLst/>
                  </p:spPr>
                  <p:txBody>
                    <a:bodyPr wrap="none" anchor="ctr"/>
                    <a:lstStyle/>
                    <a:p>
                      <a:endParaRPr lang="en-US"/>
                    </a:p>
                  </p:txBody>
                </p:sp>
              </p:grpSp>
            </p:grpSp>
            <p:sp>
              <p:nvSpPr>
                <p:cNvPr id="29" name="Text Box 23"/>
                <p:cNvSpPr txBox="1">
                  <a:spLocks noChangeArrowheads="1"/>
                </p:cNvSpPr>
                <p:nvPr/>
              </p:nvSpPr>
              <p:spPr bwMode="white">
                <a:xfrm>
                  <a:off x="2393950" y="1581090"/>
                  <a:ext cx="4495800" cy="400110"/>
                </a:xfrm>
                <a:prstGeom prst="rect">
                  <a:avLst/>
                </a:prstGeom>
                <a:noFill/>
                <a:ln w="9525">
                  <a:noFill/>
                  <a:miter lim="800000"/>
                  <a:headEnd/>
                  <a:tailEnd/>
                </a:ln>
                <a:effectLst/>
              </p:spPr>
              <p:txBody>
                <a:bodyPr>
                  <a:spAutoFit/>
                </a:bodyPr>
                <a:lstStyle/>
                <a:p>
                  <a:pPr marL="457200" indent="-457200">
                    <a:spcBef>
                      <a:spcPct val="50000"/>
                    </a:spcBef>
                    <a:buClr>
                      <a:schemeClr val="tx1"/>
                    </a:buClr>
                  </a:pPr>
                  <a:r>
                    <a:rPr lang="en-US" sz="2000" b="1" smtClean="0">
                      <a:solidFill>
                        <a:srgbClr val="FFFFFF"/>
                      </a:solidFill>
                      <a:cs typeface="Arial" charset="0"/>
                    </a:rPr>
                    <a:t>Hệ điều hành Windows CE</a:t>
                  </a:r>
                  <a:endParaRPr lang="en-US" sz="2000" b="1">
                    <a:solidFill>
                      <a:srgbClr val="FFFFFF"/>
                    </a:solidFill>
                    <a:cs typeface="Arial" charset="0"/>
                  </a:endParaRPr>
                </a:p>
              </p:txBody>
            </p:sp>
          </p:grpSp>
          <p:pic>
            <p:nvPicPr>
              <p:cNvPr id="27" name="Picture 30" descr="1"/>
              <p:cNvPicPr>
                <a:picLocks noChangeAspect="1" noChangeArrowheads="1"/>
              </p:cNvPicPr>
              <p:nvPr/>
            </p:nvPicPr>
            <p:blipFill>
              <a:blip r:embed="rId2" cstate="print">
                <a:lum bright="-6000" contrast="24000"/>
              </a:blip>
              <a:srcRect l="42606" t="64474" r="19473"/>
              <a:stretch>
                <a:fillRect/>
              </a:stretch>
            </p:blipFill>
            <p:spPr bwMode="auto">
              <a:xfrm>
                <a:off x="1752600" y="1447800"/>
                <a:ext cx="792162" cy="949325"/>
              </a:xfrm>
              <a:prstGeom prst="rect">
                <a:avLst/>
              </a:prstGeom>
              <a:noFill/>
            </p:spPr>
          </p:pic>
        </p:grpSp>
        <p:sp>
          <p:nvSpPr>
            <p:cNvPr id="25" name="Text Box 32"/>
            <p:cNvSpPr txBox="1">
              <a:spLocks noChangeArrowheads="1"/>
            </p:cNvSpPr>
            <p:nvPr/>
          </p:nvSpPr>
          <p:spPr bwMode="white">
            <a:xfrm>
              <a:off x="2052638" y="1546225"/>
              <a:ext cx="381000" cy="457200"/>
            </a:xfrm>
            <a:prstGeom prst="rect">
              <a:avLst/>
            </a:prstGeom>
            <a:noFill/>
            <a:ln w="9525">
              <a:noFill/>
              <a:miter lim="800000"/>
              <a:headEnd/>
              <a:tailEnd/>
            </a:ln>
            <a:effectLst/>
          </p:spPr>
          <p:txBody>
            <a:bodyPr>
              <a:spAutoFit/>
            </a:bodyPr>
            <a:lstStyle/>
            <a:p>
              <a:pPr algn="ctr">
                <a:spcBef>
                  <a:spcPct val="50000"/>
                </a:spcBef>
              </a:pPr>
              <a:r>
                <a:rPr lang="en-US" sz="2400" b="1" smtClean="0">
                  <a:solidFill>
                    <a:srgbClr val="FFFFFF"/>
                  </a:solidFill>
                  <a:cs typeface="Arial" charset="0"/>
                </a:rPr>
                <a:t>5</a:t>
              </a:r>
              <a:endParaRPr lang="en-US" sz="2400" b="1">
                <a:solidFill>
                  <a:srgbClr val="FFFFFF"/>
                </a:solidFill>
                <a:cs typeface="Arial" charset="0"/>
              </a:endParaRPr>
            </a:p>
          </p:txBody>
        </p:sp>
      </p:grpSp>
      <p:grpSp>
        <p:nvGrpSpPr>
          <p:cNvPr id="34" name="Group 33"/>
          <p:cNvGrpSpPr/>
          <p:nvPr/>
        </p:nvGrpSpPr>
        <p:grpSpPr>
          <a:xfrm>
            <a:off x="1760834" y="5299075"/>
            <a:ext cx="6926173" cy="949325"/>
            <a:chOff x="1752600" y="1447800"/>
            <a:chExt cx="7157369" cy="949325"/>
          </a:xfrm>
        </p:grpSpPr>
        <p:grpSp>
          <p:nvGrpSpPr>
            <p:cNvPr id="35" name="Group 63"/>
            <p:cNvGrpSpPr/>
            <p:nvPr/>
          </p:nvGrpSpPr>
          <p:grpSpPr>
            <a:xfrm>
              <a:off x="1752600" y="1447800"/>
              <a:ext cx="7157369" cy="949325"/>
              <a:chOff x="1752600" y="1447800"/>
              <a:chExt cx="7157369" cy="949325"/>
            </a:xfrm>
          </p:grpSpPr>
          <p:grpSp>
            <p:nvGrpSpPr>
              <p:cNvPr id="37" name="Group 45"/>
              <p:cNvGrpSpPr/>
              <p:nvPr/>
            </p:nvGrpSpPr>
            <p:grpSpPr>
              <a:xfrm>
                <a:off x="1927225" y="1449387"/>
                <a:ext cx="6982744" cy="688975"/>
                <a:chOff x="1927225" y="1449387"/>
                <a:chExt cx="6982744" cy="688975"/>
              </a:xfrm>
            </p:grpSpPr>
            <p:grpSp>
              <p:nvGrpSpPr>
                <p:cNvPr id="39" name="Group 18"/>
                <p:cNvGrpSpPr>
                  <a:grpSpLocks/>
                </p:cNvGrpSpPr>
                <p:nvPr/>
              </p:nvGrpSpPr>
              <p:grpSpPr bwMode="auto">
                <a:xfrm>
                  <a:off x="1927225" y="1449387"/>
                  <a:ext cx="6982744" cy="688975"/>
                  <a:chOff x="720" y="1392"/>
                  <a:chExt cx="4245" cy="480"/>
                </a:xfrm>
              </p:grpSpPr>
              <p:sp>
                <p:nvSpPr>
                  <p:cNvPr id="41" name="AutoShape 19"/>
                  <p:cNvSpPr>
                    <a:spLocks noChangeArrowheads="1"/>
                  </p:cNvSpPr>
                  <p:nvPr/>
                </p:nvSpPr>
                <p:spPr bwMode="gray">
                  <a:xfrm>
                    <a:off x="720" y="1392"/>
                    <a:ext cx="4197" cy="480"/>
                  </a:xfrm>
                  <a:prstGeom prst="roundRect">
                    <a:avLst>
                      <a:gd name="adj" fmla="val 17509"/>
                    </a:avLst>
                  </a:prstGeom>
                  <a:solidFill>
                    <a:srgbClr val="7030A0"/>
                  </a:solidFill>
                  <a:ln w="9525">
                    <a:noFill/>
                    <a:round/>
                    <a:headEnd/>
                    <a:tailEnd/>
                  </a:ln>
                  <a:effectLst/>
                </p:spPr>
                <p:txBody>
                  <a:bodyPr wrap="none" anchor="ctr"/>
                  <a:lstStyle/>
                  <a:p>
                    <a:endParaRPr lang="en-US"/>
                  </a:p>
                </p:txBody>
              </p:sp>
              <p:grpSp>
                <p:nvGrpSpPr>
                  <p:cNvPr id="42" name="Group 20"/>
                  <p:cNvGrpSpPr>
                    <a:grpSpLocks/>
                  </p:cNvGrpSpPr>
                  <p:nvPr/>
                </p:nvGrpSpPr>
                <p:grpSpPr bwMode="auto">
                  <a:xfrm>
                    <a:off x="730" y="1415"/>
                    <a:ext cx="4235" cy="436"/>
                    <a:chOff x="744" y="1415"/>
                    <a:chExt cx="4177" cy="436"/>
                  </a:xfrm>
                </p:grpSpPr>
                <p:sp>
                  <p:nvSpPr>
                    <p:cNvPr id="43" name="AutoShape 21"/>
                    <p:cNvSpPr>
                      <a:spLocks noChangeArrowheads="1"/>
                    </p:cNvSpPr>
                    <p:nvPr/>
                  </p:nvSpPr>
                  <p:spPr bwMode="gray">
                    <a:xfrm>
                      <a:off x="744" y="1734"/>
                      <a:ext cx="4177" cy="117"/>
                    </a:xfrm>
                    <a:prstGeom prst="roundRect">
                      <a:avLst>
                        <a:gd name="adj" fmla="val 50000"/>
                      </a:avLst>
                    </a:prstGeom>
                    <a:gradFill rotWithShape="1">
                      <a:gsLst>
                        <a:gs pos="0">
                          <a:schemeClr val="accent1">
                            <a:alpha val="0"/>
                          </a:schemeClr>
                        </a:gs>
                        <a:gs pos="100000">
                          <a:schemeClr val="accent1">
                            <a:gamma/>
                            <a:tint val="0"/>
                            <a:invGamma/>
                          </a:schemeClr>
                        </a:gs>
                      </a:gsLst>
                      <a:lin ang="5400000" scaled="1"/>
                    </a:gradFill>
                    <a:ln w="9525">
                      <a:noFill/>
                      <a:round/>
                      <a:headEnd/>
                      <a:tailEnd/>
                    </a:ln>
                    <a:effectLst/>
                  </p:spPr>
                  <p:txBody>
                    <a:bodyPr wrap="none" anchor="ctr"/>
                    <a:lstStyle/>
                    <a:p>
                      <a:endParaRPr lang="en-US"/>
                    </a:p>
                  </p:txBody>
                </p:sp>
                <p:sp>
                  <p:nvSpPr>
                    <p:cNvPr id="44" name="AutoShape 22"/>
                    <p:cNvSpPr>
                      <a:spLocks noChangeArrowheads="1"/>
                    </p:cNvSpPr>
                    <p:nvPr/>
                  </p:nvSpPr>
                  <p:spPr bwMode="gray">
                    <a:xfrm>
                      <a:off x="744" y="1415"/>
                      <a:ext cx="4130" cy="107"/>
                    </a:xfrm>
                    <a:prstGeom prst="roundRect">
                      <a:avLst>
                        <a:gd name="adj" fmla="val 50000"/>
                      </a:avLst>
                    </a:prstGeom>
                    <a:gradFill rotWithShape="1">
                      <a:gsLst>
                        <a:gs pos="0">
                          <a:schemeClr val="accent1">
                            <a:gamma/>
                            <a:tint val="0"/>
                            <a:invGamma/>
                          </a:schemeClr>
                        </a:gs>
                        <a:gs pos="100000">
                          <a:schemeClr val="accent1">
                            <a:alpha val="0"/>
                          </a:schemeClr>
                        </a:gs>
                      </a:gsLst>
                      <a:lin ang="5400000" scaled="1"/>
                    </a:gradFill>
                    <a:ln w="9525">
                      <a:noFill/>
                      <a:round/>
                      <a:headEnd/>
                      <a:tailEnd/>
                    </a:ln>
                    <a:effectLst/>
                  </p:spPr>
                  <p:txBody>
                    <a:bodyPr wrap="none" anchor="ctr"/>
                    <a:lstStyle/>
                    <a:p>
                      <a:endParaRPr lang="en-US"/>
                    </a:p>
                  </p:txBody>
                </p:sp>
              </p:grpSp>
            </p:grpSp>
            <p:sp>
              <p:nvSpPr>
                <p:cNvPr id="40" name="Text Box 23"/>
                <p:cNvSpPr txBox="1">
                  <a:spLocks noChangeArrowheads="1"/>
                </p:cNvSpPr>
                <p:nvPr/>
              </p:nvSpPr>
              <p:spPr bwMode="white">
                <a:xfrm>
                  <a:off x="2393949" y="1570593"/>
                  <a:ext cx="6437063" cy="369332"/>
                </a:xfrm>
                <a:prstGeom prst="rect">
                  <a:avLst/>
                </a:prstGeom>
                <a:noFill/>
                <a:ln w="9525">
                  <a:noFill/>
                  <a:miter lim="800000"/>
                  <a:headEnd/>
                  <a:tailEnd/>
                </a:ln>
                <a:effectLst/>
              </p:spPr>
              <p:txBody>
                <a:bodyPr wrap="square">
                  <a:spAutoFit/>
                </a:bodyPr>
                <a:lstStyle/>
                <a:p>
                  <a:pPr marL="457200" indent="-457200">
                    <a:spcBef>
                      <a:spcPct val="50000"/>
                    </a:spcBef>
                    <a:buClr>
                      <a:schemeClr val="tx1"/>
                    </a:buClr>
                  </a:pPr>
                  <a:r>
                    <a:rPr lang="en-US" b="1" smtClean="0">
                      <a:solidFill>
                        <a:srgbClr val="FFFFFF"/>
                      </a:solidFill>
                      <a:cs typeface="Arial" charset="0"/>
                    </a:rPr>
                    <a:t>Hệ điều hành Embedded Linux, hệ điều hành Android</a:t>
                  </a:r>
                  <a:endParaRPr lang="en-US" b="1">
                    <a:solidFill>
                      <a:srgbClr val="FFFFFF"/>
                    </a:solidFill>
                    <a:cs typeface="Arial" charset="0"/>
                  </a:endParaRPr>
                </a:p>
              </p:txBody>
            </p:sp>
          </p:grpSp>
          <p:pic>
            <p:nvPicPr>
              <p:cNvPr id="38" name="Picture 30" descr="1"/>
              <p:cNvPicPr>
                <a:picLocks noChangeAspect="1" noChangeArrowheads="1"/>
              </p:cNvPicPr>
              <p:nvPr/>
            </p:nvPicPr>
            <p:blipFill>
              <a:blip r:embed="rId2" cstate="print">
                <a:lum bright="-6000" contrast="24000"/>
              </a:blip>
              <a:srcRect l="42606" t="64474" r="19473"/>
              <a:stretch>
                <a:fillRect/>
              </a:stretch>
            </p:blipFill>
            <p:spPr bwMode="auto">
              <a:xfrm>
                <a:off x="1752600" y="1447800"/>
                <a:ext cx="792162" cy="949325"/>
              </a:xfrm>
              <a:prstGeom prst="rect">
                <a:avLst/>
              </a:prstGeom>
              <a:noFill/>
            </p:spPr>
          </p:pic>
        </p:grpSp>
        <p:sp>
          <p:nvSpPr>
            <p:cNvPr id="36" name="Text Box 32"/>
            <p:cNvSpPr txBox="1">
              <a:spLocks noChangeArrowheads="1"/>
            </p:cNvSpPr>
            <p:nvPr/>
          </p:nvSpPr>
          <p:spPr bwMode="white">
            <a:xfrm>
              <a:off x="2052638" y="1546225"/>
              <a:ext cx="381000" cy="457200"/>
            </a:xfrm>
            <a:prstGeom prst="rect">
              <a:avLst/>
            </a:prstGeom>
            <a:noFill/>
            <a:ln w="9525">
              <a:noFill/>
              <a:miter lim="800000"/>
              <a:headEnd/>
              <a:tailEnd/>
            </a:ln>
            <a:effectLst/>
          </p:spPr>
          <p:txBody>
            <a:bodyPr>
              <a:spAutoFit/>
            </a:bodyPr>
            <a:lstStyle/>
            <a:p>
              <a:pPr algn="ctr">
                <a:spcBef>
                  <a:spcPct val="50000"/>
                </a:spcBef>
              </a:pPr>
              <a:r>
                <a:rPr lang="en-US" sz="2400" b="1" smtClean="0">
                  <a:solidFill>
                    <a:srgbClr val="FFFFFF"/>
                  </a:solidFill>
                  <a:cs typeface="Arial" charset="0"/>
                </a:rPr>
                <a:t>6</a:t>
              </a:r>
              <a:endParaRPr lang="en-US" sz="2400" b="1">
                <a:solidFill>
                  <a:srgbClr val="FFFFFF"/>
                </a:solidFill>
                <a:cs typeface="Arial" charset="0"/>
              </a:endParaRPr>
            </a:p>
          </p:txBody>
        </p:sp>
      </p:grpSp>
      <p:sp>
        <p:nvSpPr>
          <p:cNvPr id="45" name="TextBox 44"/>
          <p:cNvSpPr txBox="1"/>
          <p:nvPr/>
        </p:nvSpPr>
        <p:spPr>
          <a:xfrm>
            <a:off x="1905000" y="1371600"/>
            <a:ext cx="6781800" cy="461665"/>
          </a:xfrm>
          <a:prstGeom prst="rect">
            <a:avLst/>
          </a:prstGeom>
          <a:noFill/>
        </p:spPr>
        <p:txBody>
          <a:bodyPr wrap="square" rtlCol="0">
            <a:spAutoFit/>
          </a:bodyPr>
          <a:lstStyle/>
          <a:p>
            <a:pPr algn="ctr"/>
            <a:r>
              <a:rPr lang="en-US" sz="2400" b="1" smtClean="0">
                <a:solidFill>
                  <a:srgbClr val="333333"/>
                </a:solidFill>
                <a:latin typeface="Times New Roman" pitchFamily="18" charset="0"/>
                <a:cs typeface="Times New Roman" pitchFamily="18" charset="0"/>
              </a:rPr>
              <a:t>Nội dung học của tuần tiếp theo</a:t>
            </a:r>
            <a:endParaRPr lang="en-US" sz="2400" b="1">
              <a:solidFill>
                <a:srgbClr val="333333"/>
              </a:solidFill>
              <a:latin typeface="Times New Roman" pitchFamily="18" charset="0"/>
              <a:cs typeface="Times New Roman" pitchFamily="18" charset="0"/>
            </a:endParaRPr>
          </a:p>
        </p:txBody>
      </p:sp>
      <p:sp>
        <p:nvSpPr>
          <p:cNvPr id="47" name="Down Arrow 46"/>
          <p:cNvSpPr/>
          <p:nvPr/>
        </p:nvSpPr>
        <p:spPr>
          <a:xfrm>
            <a:off x="4648200" y="1905000"/>
            <a:ext cx="838200" cy="160020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948872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4"/>
          <p:cNvSpPr>
            <a:spLocks noGrp="1" noChangeArrowheads="1"/>
          </p:cNvSpPr>
          <p:nvPr>
            <p:ph type="ctrTitle"/>
          </p:nvPr>
        </p:nvSpPr>
        <p:spPr/>
        <p:txBody>
          <a:bodyPr/>
          <a:lstStyle/>
          <a:p>
            <a:r>
              <a:rPr lang="en-US" sz="6000"/>
              <a:t>Thank You!</a:t>
            </a:r>
          </a:p>
        </p:txBody>
      </p:sp>
      <p:sp>
        <p:nvSpPr>
          <p:cNvPr id="2" name="Footer Placeholder 1"/>
          <p:cNvSpPr>
            <a:spLocks noGrp="1"/>
          </p:cNvSpPr>
          <p:nvPr>
            <p:ph type="ftr" sz="quarter" idx="3"/>
          </p:nvPr>
        </p:nvSpPr>
        <p:spPr/>
        <p:txBody>
          <a:bodyPr/>
          <a:lstStyle/>
          <a:p>
            <a:r>
              <a:rPr lang="en-US" smtClean="0"/>
              <a:t>GV: Trần Việt Khánh</a:t>
            </a:r>
            <a:endParaRPr lang="en-US"/>
          </a:p>
        </p:txBody>
      </p:sp>
      <p:sp>
        <p:nvSpPr>
          <p:cNvPr id="3" name="Slide Number Placeholder 2"/>
          <p:cNvSpPr>
            <a:spLocks noGrp="1"/>
          </p:cNvSpPr>
          <p:nvPr>
            <p:ph type="sldNum" sz="quarter" idx="4"/>
          </p:nvPr>
        </p:nvSpPr>
        <p:spPr/>
        <p:txBody>
          <a:bodyPr/>
          <a:lstStyle/>
          <a:p>
            <a:fld id="{0A099D71-8491-4B33-93F4-50FBDB349578}" type="slidenum">
              <a:rPr lang="en-US" smtClean="0"/>
              <a:pPr/>
              <a:t>19</a:t>
            </a:fld>
            <a:endParaRPr lang="en-US"/>
          </a:p>
        </p:txBody>
      </p:sp>
      <p:sp>
        <p:nvSpPr>
          <p:cNvPr id="6" name="Subtitle 5"/>
          <p:cNvSpPr>
            <a:spLocks noGrp="1"/>
          </p:cNvSpPr>
          <p:nvPr>
            <p:ph type="subTitle" idx="1"/>
          </p:nvPr>
        </p:nvSpPr>
        <p:spPr/>
        <p:txBody>
          <a:bodyPr/>
          <a:lstStyle/>
          <a:p>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aigianglaptrinhnhung">
  <a:themeElements>
    <a:clrScheme name="Default Design 3">
      <a:dk1>
        <a:srgbClr val="808080"/>
      </a:dk1>
      <a:lt1>
        <a:srgbClr val="DDE89A"/>
      </a:lt1>
      <a:dk2>
        <a:srgbClr val="329A2A"/>
      </a:dk2>
      <a:lt2>
        <a:srgbClr val="185E25"/>
      </a:lt2>
      <a:accent1>
        <a:srgbClr val="80CB35"/>
      </a:accent1>
      <a:accent2>
        <a:srgbClr val="518CD3"/>
      </a:accent2>
      <a:accent3>
        <a:srgbClr val="ADCAAC"/>
      </a:accent3>
      <a:accent4>
        <a:srgbClr val="BDC683"/>
      </a:accent4>
      <a:accent5>
        <a:srgbClr val="C0E2AE"/>
      </a:accent5>
      <a:accent6>
        <a:srgbClr val="497EBF"/>
      </a:accent6>
      <a:hlink>
        <a:srgbClr val="E15D7C"/>
      </a:hlink>
      <a:folHlink>
        <a:srgbClr val="DB9153"/>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808080"/>
        </a:dk1>
        <a:lt1>
          <a:srgbClr val="EADCC0"/>
        </a:lt1>
        <a:dk2>
          <a:srgbClr val="F97407"/>
        </a:dk2>
        <a:lt2>
          <a:srgbClr val="E65D00"/>
        </a:lt2>
        <a:accent1>
          <a:srgbClr val="FBCF2D"/>
        </a:accent1>
        <a:accent2>
          <a:srgbClr val="5C8CDA"/>
        </a:accent2>
        <a:accent3>
          <a:srgbClr val="FBBCAA"/>
        </a:accent3>
        <a:accent4>
          <a:srgbClr val="C8BCA4"/>
        </a:accent4>
        <a:accent5>
          <a:srgbClr val="FDE4AD"/>
        </a:accent5>
        <a:accent6>
          <a:srgbClr val="537EC5"/>
        </a:accent6>
        <a:hlink>
          <a:srgbClr val="87D242"/>
        </a:hlink>
        <a:folHlink>
          <a:srgbClr val="DA6478"/>
        </a:folHlink>
      </a:clrScheme>
      <a:clrMap bg1="dk2" tx1="lt1" bg2="dk1" tx2="lt2" accent1="accent1" accent2="accent2" accent3="accent3" accent4="accent4" accent5="accent5" accent6="accent6" hlink="hlink" folHlink="folHlink"/>
    </a:extraClrScheme>
    <a:extraClrScheme>
      <a:clrScheme name="Default Design 2">
        <a:dk1>
          <a:srgbClr val="808080"/>
        </a:dk1>
        <a:lt1>
          <a:srgbClr val="9BD3E5"/>
        </a:lt1>
        <a:dk2>
          <a:srgbClr val="357DA9"/>
        </a:dk2>
        <a:lt2>
          <a:srgbClr val="101C56"/>
        </a:lt2>
        <a:accent1>
          <a:srgbClr val="58BECC"/>
        </a:accent1>
        <a:accent2>
          <a:srgbClr val="8A5BDF"/>
        </a:accent2>
        <a:accent3>
          <a:srgbClr val="AEBFD1"/>
        </a:accent3>
        <a:accent4>
          <a:srgbClr val="84B4C3"/>
        </a:accent4>
        <a:accent5>
          <a:srgbClr val="B4DBE2"/>
        </a:accent5>
        <a:accent6>
          <a:srgbClr val="7D52CA"/>
        </a:accent6>
        <a:hlink>
          <a:srgbClr val="6ECC4C"/>
        </a:hlink>
        <a:folHlink>
          <a:srgbClr val="DD693B"/>
        </a:folHlink>
      </a:clrScheme>
      <a:clrMap bg1="dk2" tx1="lt1" bg2="dk1" tx2="lt2" accent1="accent1" accent2="accent2" accent3="accent3" accent4="accent4" accent5="accent5" accent6="accent6" hlink="hlink" folHlink="folHlink"/>
    </a:extraClrScheme>
    <a:extraClrScheme>
      <a:clrScheme name="Default Design 3">
        <a:dk1>
          <a:srgbClr val="808080"/>
        </a:dk1>
        <a:lt1>
          <a:srgbClr val="DDE89A"/>
        </a:lt1>
        <a:dk2>
          <a:srgbClr val="329A2A"/>
        </a:dk2>
        <a:lt2>
          <a:srgbClr val="185E25"/>
        </a:lt2>
        <a:accent1>
          <a:srgbClr val="80CB35"/>
        </a:accent1>
        <a:accent2>
          <a:srgbClr val="518CD3"/>
        </a:accent2>
        <a:accent3>
          <a:srgbClr val="ADCAAC"/>
        </a:accent3>
        <a:accent4>
          <a:srgbClr val="BDC683"/>
        </a:accent4>
        <a:accent5>
          <a:srgbClr val="C0E2AE"/>
        </a:accent5>
        <a:accent6>
          <a:srgbClr val="497EBF"/>
        </a:accent6>
        <a:hlink>
          <a:srgbClr val="E15D7C"/>
        </a:hlink>
        <a:folHlink>
          <a:srgbClr val="DB9153"/>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574TGp_natural_light_ani.potx" id="{DDF4D210-2475-40A5-A718-CAA8F83961FF}" vid="{48ADF561-6F08-41CB-9CB4-8EBE6A06E71B}"/>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baigianglaptrinhnhung</Template>
  <TotalTime>712</TotalTime>
  <Words>1740</Words>
  <Application>Microsoft Office PowerPoint</Application>
  <PresentationFormat>On-screen Show (4:3)</PresentationFormat>
  <Paragraphs>187</Paragraphs>
  <Slides>19</Slides>
  <Notes>2</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baigianglaptrinhnhung</vt:lpstr>
      <vt:lpstr>Trường Cao Đẳng Lý Tự Trọng TP.HCM Giảng viên : Trần Việt Khánh</vt:lpstr>
      <vt:lpstr>Chương 2: Hệ điều hành trên các hệ thống nhúng</vt:lpstr>
      <vt:lpstr>C2: Hệ điều hành trên các hệ thống nhúng   1. Các yêu cầu chung của hệ điều hành nhúng</vt:lpstr>
      <vt:lpstr>C2: Hệ điều hành trên các hệ thống nhúng   1. Các yêu cầu chung của hệ điều hành nhúng</vt:lpstr>
      <vt:lpstr>C2: Hệ điều hành trên các hệ thống nhúng  2. Bộ nạp khởi tạo (Boot-loader) </vt:lpstr>
      <vt:lpstr>C2: Hệ điều hành trên các hệ thống nhúng   2. Bộ nạp khởi tạo (Boot-loader)</vt:lpstr>
      <vt:lpstr>C2: Hệ điều hành trên các hệ thống nhúng   2. Bộ nạp khởi tạo (Boot-loader)</vt:lpstr>
      <vt:lpstr>C2: Hệ điều hành trên các hệ thống nhúng  3. Hệ điều hành thời gian thực </vt:lpstr>
      <vt:lpstr>C2: Hệ điều hành trên các hệ thống nhúng   3. Hệ điều hành thời gian thực</vt:lpstr>
      <vt:lpstr>C2: Hệ điều hành trên các hệ thống nhúng   3. Hệ điều hành thời gian thực</vt:lpstr>
      <vt:lpstr>C2: Hệ điều hành trên các hệ thống nhúng   3. Hệ điều hành thời gian thực</vt:lpstr>
      <vt:lpstr>C2: Hệ điều hành trên các hệ thống nhúng   3. Hệ điều hành thời gian thực</vt:lpstr>
      <vt:lpstr>C2: Hệ điều hành trên các hệ thống nhúng   3. Hệ điều hành thời gian thực</vt:lpstr>
      <vt:lpstr>C2: Hệ điều hành trên các hệ thống nhúng   3. Hệ điều hành thời gian thực</vt:lpstr>
      <vt:lpstr>C2: Hệ điều hành trên các hệ thống nhúng   3. Hệ điều hành thời gian thực</vt:lpstr>
      <vt:lpstr>C2: Hệ điều hành trên các hệ thống nhúng   3. Hệ điều hành thời gian thực</vt:lpstr>
      <vt:lpstr>C2: Hệ điều hành trên các hệ thống nhúng   3. Hệ điều hành thời gian thực</vt:lpstr>
      <vt:lpstr>C2: Hệ điều hành trên các hệ thống nhúng   3. Hệ điều hành thời gian thực</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1: Giới thiệu về hệ thống nhúng Chương 2: Hệ điều hành trong các hệ thống nhúng Chương 3: Kỹ thuật lập trình nhúng Chương 4: Lập trình trên ARM Chương 5: Một số định hướng nghiên cứu</dc:title>
  <dc:creator>Khanh</dc:creator>
  <cp:lastModifiedBy>VietKhanh</cp:lastModifiedBy>
  <cp:revision>188</cp:revision>
  <dcterms:created xsi:type="dcterms:W3CDTF">2018-09-22T01:59:38Z</dcterms:created>
  <dcterms:modified xsi:type="dcterms:W3CDTF">2020-04-21T02:22:39Z</dcterms:modified>
</cp:coreProperties>
</file>